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258" r:id="rId3"/>
    <p:sldId id="263" r:id="rId4"/>
    <p:sldId id="305" r:id="rId5"/>
    <p:sldId id="278" r:id="rId6"/>
    <p:sldId id="320" r:id="rId7"/>
    <p:sldId id="321" r:id="rId8"/>
    <p:sldId id="322" r:id="rId9"/>
    <p:sldId id="257" r:id="rId10"/>
    <p:sldId id="261" r:id="rId11"/>
    <p:sldId id="259" r:id="rId12"/>
    <p:sldId id="260" r:id="rId13"/>
    <p:sldId id="287" r:id="rId14"/>
    <p:sldId id="262" r:id="rId15"/>
    <p:sldId id="264" r:id="rId16"/>
    <p:sldId id="265" r:id="rId17"/>
    <p:sldId id="267" r:id="rId18"/>
    <p:sldId id="266" r:id="rId19"/>
    <p:sldId id="281" r:id="rId20"/>
    <p:sldId id="268" r:id="rId21"/>
    <p:sldId id="282" r:id="rId22"/>
    <p:sldId id="270" r:id="rId23"/>
    <p:sldId id="269" r:id="rId24"/>
    <p:sldId id="288" r:id="rId25"/>
    <p:sldId id="272" r:id="rId26"/>
    <p:sldId id="284" r:id="rId27"/>
    <p:sldId id="271" r:id="rId28"/>
    <p:sldId id="273" r:id="rId29"/>
    <p:sldId id="274" r:id="rId30"/>
    <p:sldId id="283" r:id="rId31"/>
    <p:sldId id="275" r:id="rId32"/>
    <p:sldId id="276" r:id="rId33"/>
    <p:sldId id="277" r:id="rId34"/>
    <p:sldId id="299" r:id="rId35"/>
    <p:sldId id="300" r:id="rId36"/>
    <p:sldId id="301" r:id="rId37"/>
    <p:sldId id="302" r:id="rId38"/>
    <p:sldId id="303" r:id="rId39"/>
    <p:sldId id="314" r:id="rId40"/>
    <p:sldId id="313" r:id="rId41"/>
    <p:sldId id="312" r:id="rId42"/>
    <p:sldId id="315" r:id="rId43"/>
    <p:sldId id="316" r:id="rId44"/>
    <p:sldId id="285" r:id="rId45"/>
    <p:sldId id="318" r:id="rId46"/>
    <p:sldId id="317" r:id="rId47"/>
    <p:sldId id="319" r:id="rId48"/>
    <p:sldId id="304" r:id="rId49"/>
    <p:sldId id="298" r:id="rId50"/>
    <p:sldId id="279" r:id="rId51"/>
    <p:sldId id="280" r:id="rId52"/>
    <p:sldId id="306" r:id="rId53"/>
    <p:sldId id="307" r:id="rId54"/>
    <p:sldId id="308" r:id="rId55"/>
    <p:sldId id="309" r:id="rId56"/>
    <p:sldId id="310" r:id="rId57"/>
    <p:sldId id="311" r:id="rId58"/>
    <p:sldId id="289" r:id="rId59"/>
    <p:sldId id="290" r:id="rId60"/>
    <p:sldId id="291" r:id="rId61"/>
    <p:sldId id="292" r:id="rId62"/>
    <p:sldId id="293" r:id="rId63"/>
    <p:sldId id="294" r:id="rId64"/>
    <p:sldId id="295" r:id="rId65"/>
    <p:sldId id="296" r:id="rId66"/>
    <p:sldId id="28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73810"/>
  </p:normalViewPr>
  <p:slideViewPr>
    <p:cSldViewPr snapToGrid="0" snapToObjects="1">
      <p:cViewPr varScale="1">
        <p:scale>
          <a:sx n="92" d="100"/>
          <a:sy n="92" d="100"/>
        </p:scale>
        <p:origin x="1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041FF-41F3-5643-94DD-C435720F1832}" type="datetimeFigureOut">
              <a:rPr lang="en-US" smtClean="0"/>
              <a:t>8/30/21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DFD8A-34BD-6B4C-A34E-4749751D3245}" type="slidenum">
              <a:rPr lang="en-US" smtClean="0"/>
              <a:t>‹#›</a:t>
            </a:fld>
            <a:endParaRPr lang="en-US"/>
          </a:p>
        </p:txBody>
      </p:sp>
    </p:spTree>
    <p:extLst>
      <p:ext uri="{BB962C8B-B14F-4D97-AF65-F5344CB8AC3E}">
        <p14:creationId xmlns:p14="http://schemas.microsoft.com/office/powerpoint/2010/main" val="3519498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a:t>
            </a:fld>
            <a:endParaRPr lang="en-US"/>
          </a:p>
        </p:txBody>
      </p:sp>
    </p:spTree>
    <p:extLst>
      <p:ext uri="{BB962C8B-B14F-4D97-AF65-F5344CB8AC3E}">
        <p14:creationId xmlns:p14="http://schemas.microsoft.com/office/powerpoint/2010/main" val="312633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10</a:t>
            </a:fld>
            <a:endParaRPr lang="en-US"/>
          </a:p>
        </p:txBody>
      </p:sp>
    </p:spTree>
    <p:extLst>
      <p:ext uri="{BB962C8B-B14F-4D97-AF65-F5344CB8AC3E}">
        <p14:creationId xmlns:p14="http://schemas.microsoft.com/office/powerpoint/2010/main" val="2940511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11</a:t>
            </a:fld>
            <a:endParaRPr lang="en-US"/>
          </a:p>
        </p:txBody>
      </p:sp>
    </p:spTree>
    <p:extLst>
      <p:ext uri="{BB962C8B-B14F-4D97-AF65-F5344CB8AC3E}">
        <p14:creationId xmlns:p14="http://schemas.microsoft.com/office/powerpoint/2010/main" val="159201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12</a:t>
            </a:fld>
            <a:endParaRPr lang="en-US"/>
          </a:p>
        </p:txBody>
      </p:sp>
    </p:spTree>
    <p:extLst>
      <p:ext uri="{BB962C8B-B14F-4D97-AF65-F5344CB8AC3E}">
        <p14:creationId xmlns:p14="http://schemas.microsoft.com/office/powerpoint/2010/main" val="97155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13</a:t>
            </a:fld>
            <a:endParaRPr lang="en-US"/>
          </a:p>
        </p:txBody>
      </p:sp>
    </p:spTree>
    <p:extLst>
      <p:ext uri="{BB962C8B-B14F-4D97-AF65-F5344CB8AC3E}">
        <p14:creationId xmlns:p14="http://schemas.microsoft.com/office/powerpoint/2010/main" val="1370383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14</a:t>
            </a:fld>
            <a:endParaRPr lang="en-US"/>
          </a:p>
        </p:txBody>
      </p:sp>
    </p:spTree>
    <p:extLst>
      <p:ext uri="{BB962C8B-B14F-4D97-AF65-F5344CB8AC3E}">
        <p14:creationId xmlns:p14="http://schemas.microsoft.com/office/powerpoint/2010/main" val="491195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15</a:t>
            </a:fld>
            <a:endParaRPr lang="en-US"/>
          </a:p>
        </p:txBody>
      </p:sp>
    </p:spTree>
    <p:extLst>
      <p:ext uri="{BB962C8B-B14F-4D97-AF65-F5344CB8AC3E}">
        <p14:creationId xmlns:p14="http://schemas.microsoft.com/office/powerpoint/2010/main" val="3774571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16</a:t>
            </a:fld>
            <a:endParaRPr lang="en-US"/>
          </a:p>
        </p:txBody>
      </p:sp>
    </p:spTree>
    <p:extLst>
      <p:ext uri="{BB962C8B-B14F-4D97-AF65-F5344CB8AC3E}">
        <p14:creationId xmlns:p14="http://schemas.microsoft.com/office/powerpoint/2010/main" val="3609282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17</a:t>
            </a:fld>
            <a:endParaRPr lang="en-US"/>
          </a:p>
        </p:txBody>
      </p:sp>
    </p:spTree>
    <p:extLst>
      <p:ext uri="{BB962C8B-B14F-4D97-AF65-F5344CB8AC3E}">
        <p14:creationId xmlns:p14="http://schemas.microsoft.com/office/powerpoint/2010/main" val="417099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18</a:t>
            </a:fld>
            <a:endParaRPr lang="en-US"/>
          </a:p>
        </p:txBody>
      </p:sp>
    </p:spTree>
    <p:extLst>
      <p:ext uri="{BB962C8B-B14F-4D97-AF65-F5344CB8AC3E}">
        <p14:creationId xmlns:p14="http://schemas.microsoft.com/office/powerpoint/2010/main" val="269858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19</a:t>
            </a:fld>
            <a:endParaRPr lang="en-US"/>
          </a:p>
        </p:txBody>
      </p:sp>
    </p:spTree>
    <p:extLst>
      <p:ext uri="{BB962C8B-B14F-4D97-AF65-F5344CB8AC3E}">
        <p14:creationId xmlns:p14="http://schemas.microsoft.com/office/powerpoint/2010/main" val="87629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a:t>
            </a:fld>
            <a:endParaRPr lang="en-US"/>
          </a:p>
        </p:txBody>
      </p:sp>
    </p:spTree>
    <p:extLst>
      <p:ext uri="{BB962C8B-B14F-4D97-AF65-F5344CB8AC3E}">
        <p14:creationId xmlns:p14="http://schemas.microsoft.com/office/powerpoint/2010/main" val="24344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20</a:t>
            </a:fld>
            <a:endParaRPr lang="en-US"/>
          </a:p>
        </p:txBody>
      </p:sp>
    </p:spTree>
    <p:extLst>
      <p:ext uri="{BB962C8B-B14F-4D97-AF65-F5344CB8AC3E}">
        <p14:creationId xmlns:p14="http://schemas.microsoft.com/office/powerpoint/2010/main" val="293231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21</a:t>
            </a:fld>
            <a:endParaRPr lang="en-US"/>
          </a:p>
        </p:txBody>
      </p:sp>
    </p:spTree>
    <p:extLst>
      <p:ext uri="{BB962C8B-B14F-4D97-AF65-F5344CB8AC3E}">
        <p14:creationId xmlns:p14="http://schemas.microsoft.com/office/powerpoint/2010/main" val="887129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22</a:t>
            </a:fld>
            <a:endParaRPr lang="en-US"/>
          </a:p>
        </p:txBody>
      </p:sp>
    </p:spTree>
    <p:extLst>
      <p:ext uri="{BB962C8B-B14F-4D97-AF65-F5344CB8AC3E}">
        <p14:creationId xmlns:p14="http://schemas.microsoft.com/office/powerpoint/2010/main" val="1872686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23</a:t>
            </a:fld>
            <a:endParaRPr lang="en-US"/>
          </a:p>
        </p:txBody>
      </p:sp>
    </p:spTree>
    <p:extLst>
      <p:ext uri="{BB962C8B-B14F-4D97-AF65-F5344CB8AC3E}">
        <p14:creationId xmlns:p14="http://schemas.microsoft.com/office/powerpoint/2010/main" val="374449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24</a:t>
            </a:fld>
            <a:endParaRPr lang="en-US"/>
          </a:p>
        </p:txBody>
      </p:sp>
    </p:spTree>
    <p:extLst>
      <p:ext uri="{BB962C8B-B14F-4D97-AF65-F5344CB8AC3E}">
        <p14:creationId xmlns:p14="http://schemas.microsoft.com/office/powerpoint/2010/main" val="1126947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25</a:t>
            </a:fld>
            <a:endParaRPr lang="en-US"/>
          </a:p>
        </p:txBody>
      </p:sp>
    </p:spTree>
    <p:extLst>
      <p:ext uri="{BB962C8B-B14F-4D97-AF65-F5344CB8AC3E}">
        <p14:creationId xmlns:p14="http://schemas.microsoft.com/office/powerpoint/2010/main" val="3940510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26</a:t>
            </a:fld>
            <a:endParaRPr lang="en-US"/>
          </a:p>
        </p:txBody>
      </p:sp>
    </p:spTree>
    <p:extLst>
      <p:ext uri="{BB962C8B-B14F-4D97-AF65-F5344CB8AC3E}">
        <p14:creationId xmlns:p14="http://schemas.microsoft.com/office/powerpoint/2010/main" val="17749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27</a:t>
            </a:fld>
            <a:endParaRPr lang="en-US"/>
          </a:p>
        </p:txBody>
      </p:sp>
    </p:spTree>
    <p:extLst>
      <p:ext uri="{BB962C8B-B14F-4D97-AF65-F5344CB8AC3E}">
        <p14:creationId xmlns:p14="http://schemas.microsoft.com/office/powerpoint/2010/main" val="2864805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28</a:t>
            </a:fld>
            <a:endParaRPr lang="en-US"/>
          </a:p>
        </p:txBody>
      </p:sp>
    </p:spTree>
    <p:extLst>
      <p:ext uri="{BB962C8B-B14F-4D97-AF65-F5344CB8AC3E}">
        <p14:creationId xmlns:p14="http://schemas.microsoft.com/office/powerpoint/2010/main" val="820850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29</a:t>
            </a:fld>
            <a:endParaRPr lang="en-US"/>
          </a:p>
        </p:txBody>
      </p:sp>
    </p:spTree>
    <p:extLst>
      <p:ext uri="{BB962C8B-B14F-4D97-AF65-F5344CB8AC3E}">
        <p14:creationId xmlns:p14="http://schemas.microsoft.com/office/powerpoint/2010/main" val="54470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a:t>
            </a:fld>
            <a:endParaRPr lang="en-US"/>
          </a:p>
        </p:txBody>
      </p:sp>
    </p:spTree>
    <p:extLst>
      <p:ext uri="{BB962C8B-B14F-4D97-AF65-F5344CB8AC3E}">
        <p14:creationId xmlns:p14="http://schemas.microsoft.com/office/powerpoint/2010/main" val="3207400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30</a:t>
            </a:fld>
            <a:endParaRPr lang="en-US"/>
          </a:p>
        </p:txBody>
      </p:sp>
    </p:spTree>
    <p:extLst>
      <p:ext uri="{BB962C8B-B14F-4D97-AF65-F5344CB8AC3E}">
        <p14:creationId xmlns:p14="http://schemas.microsoft.com/office/powerpoint/2010/main" val="2451410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31</a:t>
            </a:fld>
            <a:endParaRPr lang="en-US"/>
          </a:p>
        </p:txBody>
      </p:sp>
    </p:spTree>
    <p:extLst>
      <p:ext uri="{BB962C8B-B14F-4D97-AF65-F5344CB8AC3E}">
        <p14:creationId xmlns:p14="http://schemas.microsoft.com/office/powerpoint/2010/main" val="4062453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32</a:t>
            </a:fld>
            <a:endParaRPr lang="en-US"/>
          </a:p>
        </p:txBody>
      </p:sp>
    </p:spTree>
    <p:extLst>
      <p:ext uri="{BB962C8B-B14F-4D97-AF65-F5344CB8AC3E}">
        <p14:creationId xmlns:p14="http://schemas.microsoft.com/office/powerpoint/2010/main" val="3872743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33</a:t>
            </a:fld>
            <a:endParaRPr lang="en-US"/>
          </a:p>
        </p:txBody>
      </p:sp>
    </p:spTree>
    <p:extLst>
      <p:ext uri="{BB962C8B-B14F-4D97-AF65-F5344CB8AC3E}">
        <p14:creationId xmlns:p14="http://schemas.microsoft.com/office/powerpoint/2010/main" val="1521804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34</a:t>
            </a:fld>
            <a:endParaRPr lang="en-US"/>
          </a:p>
        </p:txBody>
      </p:sp>
    </p:spTree>
    <p:extLst>
      <p:ext uri="{BB962C8B-B14F-4D97-AF65-F5344CB8AC3E}">
        <p14:creationId xmlns:p14="http://schemas.microsoft.com/office/powerpoint/2010/main" val="2292889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35</a:t>
            </a:fld>
            <a:endParaRPr lang="en-US"/>
          </a:p>
        </p:txBody>
      </p:sp>
    </p:spTree>
    <p:extLst>
      <p:ext uri="{BB962C8B-B14F-4D97-AF65-F5344CB8AC3E}">
        <p14:creationId xmlns:p14="http://schemas.microsoft.com/office/powerpoint/2010/main" val="207241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36</a:t>
            </a:fld>
            <a:endParaRPr lang="en-US"/>
          </a:p>
        </p:txBody>
      </p:sp>
    </p:spTree>
    <p:extLst>
      <p:ext uri="{BB962C8B-B14F-4D97-AF65-F5344CB8AC3E}">
        <p14:creationId xmlns:p14="http://schemas.microsoft.com/office/powerpoint/2010/main" val="2044382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37</a:t>
            </a:fld>
            <a:endParaRPr lang="en-US"/>
          </a:p>
        </p:txBody>
      </p:sp>
    </p:spTree>
    <p:extLst>
      <p:ext uri="{BB962C8B-B14F-4D97-AF65-F5344CB8AC3E}">
        <p14:creationId xmlns:p14="http://schemas.microsoft.com/office/powerpoint/2010/main" val="3475331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38</a:t>
            </a:fld>
            <a:endParaRPr lang="en-US"/>
          </a:p>
        </p:txBody>
      </p:sp>
    </p:spTree>
    <p:extLst>
      <p:ext uri="{BB962C8B-B14F-4D97-AF65-F5344CB8AC3E}">
        <p14:creationId xmlns:p14="http://schemas.microsoft.com/office/powerpoint/2010/main" val="22692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39</a:t>
            </a:fld>
            <a:endParaRPr lang="en-US"/>
          </a:p>
        </p:txBody>
      </p:sp>
    </p:spTree>
    <p:extLst>
      <p:ext uri="{BB962C8B-B14F-4D97-AF65-F5344CB8AC3E}">
        <p14:creationId xmlns:p14="http://schemas.microsoft.com/office/powerpoint/2010/main" val="291145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a:t>
            </a:fld>
            <a:endParaRPr lang="en-US"/>
          </a:p>
        </p:txBody>
      </p:sp>
    </p:spTree>
    <p:extLst>
      <p:ext uri="{BB962C8B-B14F-4D97-AF65-F5344CB8AC3E}">
        <p14:creationId xmlns:p14="http://schemas.microsoft.com/office/powerpoint/2010/main" val="27651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40</a:t>
            </a:fld>
            <a:endParaRPr lang="en-US"/>
          </a:p>
        </p:txBody>
      </p:sp>
    </p:spTree>
    <p:extLst>
      <p:ext uri="{BB962C8B-B14F-4D97-AF65-F5344CB8AC3E}">
        <p14:creationId xmlns:p14="http://schemas.microsoft.com/office/powerpoint/2010/main" val="2798490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41</a:t>
            </a:fld>
            <a:endParaRPr lang="en-US"/>
          </a:p>
        </p:txBody>
      </p:sp>
    </p:spTree>
    <p:extLst>
      <p:ext uri="{BB962C8B-B14F-4D97-AF65-F5344CB8AC3E}">
        <p14:creationId xmlns:p14="http://schemas.microsoft.com/office/powerpoint/2010/main" val="2137708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42</a:t>
            </a:fld>
            <a:endParaRPr lang="en-US"/>
          </a:p>
        </p:txBody>
      </p:sp>
    </p:spTree>
    <p:extLst>
      <p:ext uri="{BB962C8B-B14F-4D97-AF65-F5344CB8AC3E}">
        <p14:creationId xmlns:p14="http://schemas.microsoft.com/office/powerpoint/2010/main" val="1309596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43</a:t>
            </a:fld>
            <a:endParaRPr lang="en-US"/>
          </a:p>
        </p:txBody>
      </p:sp>
    </p:spTree>
    <p:extLst>
      <p:ext uri="{BB962C8B-B14F-4D97-AF65-F5344CB8AC3E}">
        <p14:creationId xmlns:p14="http://schemas.microsoft.com/office/powerpoint/2010/main" val="2604414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44</a:t>
            </a:fld>
            <a:endParaRPr lang="en-US"/>
          </a:p>
        </p:txBody>
      </p:sp>
    </p:spTree>
    <p:extLst>
      <p:ext uri="{BB962C8B-B14F-4D97-AF65-F5344CB8AC3E}">
        <p14:creationId xmlns:p14="http://schemas.microsoft.com/office/powerpoint/2010/main" val="87042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45</a:t>
            </a:fld>
            <a:endParaRPr lang="en-US"/>
          </a:p>
        </p:txBody>
      </p:sp>
    </p:spTree>
    <p:extLst>
      <p:ext uri="{BB962C8B-B14F-4D97-AF65-F5344CB8AC3E}">
        <p14:creationId xmlns:p14="http://schemas.microsoft.com/office/powerpoint/2010/main" val="27030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46</a:t>
            </a:fld>
            <a:endParaRPr lang="en-US"/>
          </a:p>
        </p:txBody>
      </p:sp>
    </p:spTree>
    <p:extLst>
      <p:ext uri="{BB962C8B-B14F-4D97-AF65-F5344CB8AC3E}">
        <p14:creationId xmlns:p14="http://schemas.microsoft.com/office/powerpoint/2010/main" val="1388302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47</a:t>
            </a:fld>
            <a:endParaRPr lang="en-US"/>
          </a:p>
        </p:txBody>
      </p:sp>
    </p:spTree>
    <p:extLst>
      <p:ext uri="{BB962C8B-B14F-4D97-AF65-F5344CB8AC3E}">
        <p14:creationId xmlns:p14="http://schemas.microsoft.com/office/powerpoint/2010/main" val="3902439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48</a:t>
            </a:fld>
            <a:endParaRPr lang="en-US"/>
          </a:p>
        </p:txBody>
      </p:sp>
    </p:spTree>
    <p:extLst>
      <p:ext uri="{BB962C8B-B14F-4D97-AF65-F5344CB8AC3E}">
        <p14:creationId xmlns:p14="http://schemas.microsoft.com/office/powerpoint/2010/main" val="950436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49</a:t>
            </a:fld>
            <a:endParaRPr lang="en-US"/>
          </a:p>
        </p:txBody>
      </p:sp>
    </p:spTree>
    <p:extLst>
      <p:ext uri="{BB962C8B-B14F-4D97-AF65-F5344CB8AC3E}">
        <p14:creationId xmlns:p14="http://schemas.microsoft.com/office/powerpoint/2010/main" val="54483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a:t>
            </a:fld>
            <a:endParaRPr lang="en-US"/>
          </a:p>
        </p:txBody>
      </p:sp>
    </p:spTree>
    <p:extLst>
      <p:ext uri="{BB962C8B-B14F-4D97-AF65-F5344CB8AC3E}">
        <p14:creationId xmlns:p14="http://schemas.microsoft.com/office/powerpoint/2010/main" val="696465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50</a:t>
            </a:fld>
            <a:endParaRPr lang="en-US"/>
          </a:p>
        </p:txBody>
      </p:sp>
    </p:spTree>
    <p:extLst>
      <p:ext uri="{BB962C8B-B14F-4D97-AF65-F5344CB8AC3E}">
        <p14:creationId xmlns:p14="http://schemas.microsoft.com/office/powerpoint/2010/main" val="2642358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51</a:t>
            </a:fld>
            <a:endParaRPr lang="en-US"/>
          </a:p>
        </p:txBody>
      </p:sp>
    </p:spTree>
    <p:extLst>
      <p:ext uri="{BB962C8B-B14F-4D97-AF65-F5344CB8AC3E}">
        <p14:creationId xmlns:p14="http://schemas.microsoft.com/office/powerpoint/2010/main" val="1371751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52</a:t>
            </a:fld>
            <a:endParaRPr lang="en-US"/>
          </a:p>
        </p:txBody>
      </p:sp>
    </p:spTree>
    <p:extLst>
      <p:ext uri="{BB962C8B-B14F-4D97-AF65-F5344CB8AC3E}">
        <p14:creationId xmlns:p14="http://schemas.microsoft.com/office/powerpoint/2010/main" val="4106116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53</a:t>
            </a:fld>
            <a:endParaRPr lang="en-US"/>
          </a:p>
        </p:txBody>
      </p:sp>
    </p:spTree>
    <p:extLst>
      <p:ext uri="{BB962C8B-B14F-4D97-AF65-F5344CB8AC3E}">
        <p14:creationId xmlns:p14="http://schemas.microsoft.com/office/powerpoint/2010/main" val="1124962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54</a:t>
            </a:fld>
            <a:endParaRPr lang="en-US"/>
          </a:p>
        </p:txBody>
      </p:sp>
    </p:spTree>
    <p:extLst>
      <p:ext uri="{BB962C8B-B14F-4D97-AF65-F5344CB8AC3E}">
        <p14:creationId xmlns:p14="http://schemas.microsoft.com/office/powerpoint/2010/main" val="2586998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55</a:t>
            </a:fld>
            <a:endParaRPr lang="en-US"/>
          </a:p>
        </p:txBody>
      </p:sp>
    </p:spTree>
    <p:extLst>
      <p:ext uri="{BB962C8B-B14F-4D97-AF65-F5344CB8AC3E}">
        <p14:creationId xmlns:p14="http://schemas.microsoft.com/office/powerpoint/2010/main" val="2785684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56</a:t>
            </a:fld>
            <a:endParaRPr lang="en-US"/>
          </a:p>
        </p:txBody>
      </p:sp>
    </p:spTree>
    <p:extLst>
      <p:ext uri="{BB962C8B-B14F-4D97-AF65-F5344CB8AC3E}">
        <p14:creationId xmlns:p14="http://schemas.microsoft.com/office/powerpoint/2010/main" val="3372472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57</a:t>
            </a:fld>
            <a:endParaRPr lang="en-US"/>
          </a:p>
        </p:txBody>
      </p:sp>
    </p:spTree>
    <p:extLst>
      <p:ext uri="{BB962C8B-B14F-4D97-AF65-F5344CB8AC3E}">
        <p14:creationId xmlns:p14="http://schemas.microsoft.com/office/powerpoint/2010/main" val="1112840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58</a:t>
            </a:fld>
            <a:endParaRPr lang="en-US"/>
          </a:p>
        </p:txBody>
      </p:sp>
    </p:spTree>
    <p:extLst>
      <p:ext uri="{BB962C8B-B14F-4D97-AF65-F5344CB8AC3E}">
        <p14:creationId xmlns:p14="http://schemas.microsoft.com/office/powerpoint/2010/main" val="3323992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59</a:t>
            </a:fld>
            <a:endParaRPr lang="en-US"/>
          </a:p>
        </p:txBody>
      </p:sp>
    </p:spTree>
    <p:extLst>
      <p:ext uri="{BB962C8B-B14F-4D97-AF65-F5344CB8AC3E}">
        <p14:creationId xmlns:p14="http://schemas.microsoft.com/office/powerpoint/2010/main" val="394264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99DDFD8A-34BD-6B4C-A34E-4749751D3245}" type="slidenum">
              <a:rPr lang="en-US" smtClean="0"/>
              <a:t>6</a:t>
            </a:fld>
            <a:endParaRPr lang="en-US"/>
          </a:p>
        </p:txBody>
      </p:sp>
    </p:spTree>
    <p:extLst>
      <p:ext uri="{BB962C8B-B14F-4D97-AF65-F5344CB8AC3E}">
        <p14:creationId xmlns:p14="http://schemas.microsoft.com/office/powerpoint/2010/main" val="320763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60</a:t>
            </a:fld>
            <a:endParaRPr lang="en-US"/>
          </a:p>
        </p:txBody>
      </p:sp>
    </p:spTree>
    <p:extLst>
      <p:ext uri="{BB962C8B-B14F-4D97-AF65-F5344CB8AC3E}">
        <p14:creationId xmlns:p14="http://schemas.microsoft.com/office/powerpoint/2010/main" val="2072375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61</a:t>
            </a:fld>
            <a:endParaRPr lang="en-US"/>
          </a:p>
        </p:txBody>
      </p:sp>
    </p:spTree>
    <p:extLst>
      <p:ext uri="{BB962C8B-B14F-4D97-AF65-F5344CB8AC3E}">
        <p14:creationId xmlns:p14="http://schemas.microsoft.com/office/powerpoint/2010/main" val="4263099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62</a:t>
            </a:fld>
            <a:endParaRPr lang="en-US"/>
          </a:p>
        </p:txBody>
      </p:sp>
    </p:spTree>
    <p:extLst>
      <p:ext uri="{BB962C8B-B14F-4D97-AF65-F5344CB8AC3E}">
        <p14:creationId xmlns:p14="http://schemas.microsoft.com/office/powerpoint/2010/main" val="3635151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63</a:t>
            </a:fld>
            <a:endParaRPr lang="en-US"/>
          </a:p>
        </p:txBody>
      </p:sp>
    </p:spTree>
    <p:extLst>
      <p:ext uri="{BB962C8B-B14F-4D97-AF65-F5344CB8AC3E}">
        <p14:creationId xmlns:p14="http://schemas.microsoft.com/office/powerpoint/2010/main" val="2574898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64</a:t>
            </a:fld>
            <a:endParaRPr lang="en-US"/>
          </a:p>
        </p:txBody>
      </p:sp>
    </p:spTree>
    <p:extLst>
      <p:ext uri="{BB962C8B-B14F-4D97-AF65-F5344CB8AC3E}">
        <p14:creationId xmlns:p14="http://schemas.microsoft.com/office/powerpoint/2010/main" val="15560281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65</a:t>
            </a:fld>
            <a:endParaRPr lang="en-US"/>
          </a:p>
        </p:txBody>
      </p:sp>
    </p:spTree>
    <p:extLst>
      <p:ext uri="{BB962C8B-B14F-4D97-AF65-F5344CB8AC3E}">
        <p14:creationId xmlns:p14="http://schemas.microsoft.com/office/powerpoint/2010/main" val="401144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7</a:t>
            </a:fld>
            <a:endParaRPr lang="en-US"/>
          </a:p>
        </p:txBody>
      </p:sp>
    </p:spTree>
    <p:extLst>
      <p:ext uri="{BB962C8B-B14F-4D97-AF65-F5344CB8AC3E}">
        <p14:creationId xmlns:p14="http://schemas.microsoft.com/office/powerpoint/2010/main" val="1334278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8</a:t>
            </a:fld>
            <a:endParaRPr lang="en-US"/>
          </a:p>
        </p:txBody>
      </p:sp>
    </p:spTree>
    <p:extLst>
      <p:ext uri="{BB962C8B-B14F-4D97-AF65-F5344CB8AC3E}">
        <p14:creationId xmlns:p14="http://schemas.microsoft.com/office/powerpoint/2010/main" val="2327726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DFD8A-34BD-6B4C-A34E-4749751D3245}" type="slidenum">
              <a:rPr lang="en-US" smtClean="0"/>
              <a:t>9</a:t>
            </a:fld>
            <a:endParaRPr lang="en-US"/>
          </a:p>
        </p:txBody>
      </p:sp>
    </p:spTree>
    <p:extLst>
      <p:ext uri="{BB962C8B-B14F-4D97-AF65-F5344CB8AC3E}">
        <p14:creationId xmlns:p14="http://schemas.microsoft.com/office/powerpoint/2010/main" val="183753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3"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A7332289-0F00-F844-8E76-E3FA7420CF4D}"/>
              </a:ext>
            </a:extLst>
          </p:cNvPr>
          <p:cNvSpPr>
            <a:spLocks noGrp="1"/>
          </p:cNvSpPr>
          <p:nvPr>
            <p:ph type="ctrTitle"/>
          </p:nvPr>
        </p:nvSpPr>
        <p:spPr>
          <a:xfrm>
            <a:off x="1304103" y="1318591"/>
            <a:ext cx="5800929" cy="4220820"/>
          </a:xfrm>
        </p:spPr>
        <p:txBody>
          <a:bodyPr anchor="ctr">
            <a:normAutofit/>
          </a:bodyPr>
          <a:lstStyle/>
          <a:p>
            <a:pPr algn="r"/>
            <a:r>
              <a:rPr lang="en-US" sz="6600">
                <a:solidFill>
                  <a:schemeClr val="tx2">
                    <a:lumMod val="75000"/>
                  </a:schemeClr>
                </a:solidFill>
              </a:rPr>
              <a:t>Introduction to SSL/TLS &amp; Their Attacks</a:t>
            </a:r>
          </a:p>
        </p:txBody>
      </p:sp>
      <p:sp>
        <p:nvSpPr>
          <p:cNvPr id="3" name="Subtitle 2">
            <a:extLst>
              <a:ext uri="{FF2B5EF4-FFF2-40B4-BE49-F238E27FC236}">
                <a16:creationId xmlns:a16="http://schemas.microsoft.com/office/drawing/2014/main" id="{F16B0250-4E18-B343-BD65-7E4805306AEF}"/>
              </a:ext>
            </a:extLst>
          </p:cNvPr>
          <p:cNvSpPr>
            <a:spLocks noGrp="1"/>
          </p:cNvSpPr>
          <p:nvPr>
            <p:ph type="subTitle" idx="1"/>
          </p:nvPr>
        </p:nvSpPr>
        <p:spPr>
          <a:xfrm>
            <a:off x="7855048" y="1871831"/>
            <a:ext cx="3084569" cy="3199806"/>
          </a:xfrm>
        </p:spPr>
        <p:txBody>
          <a:bodyPr anchor="ctr">
            <a:normAutofit/>
          </a:bodyPr>
          <a:lstStyle/>
          <a:p>
            <a:r>
              <a:rPr lang="en-US" dirty="0">
                <a:solidFill>
                  <a:schemeClr val="tx2">
                    <a:lumMod val="75000"/>
                  </a:schemeClr>
                </a:solidFill>
              </a:rPr>
              <a:t>Rian Saaty</a:t>
            </a:r>
          </a:p>
          <a:p>
            <a:r>
              <a:rPr lang="en-US" dirty="0">
                <a:solidFill>
                  <a:schemeClr val="tx2">
                    <a:lumMod val="75000"/>
                  </a:schemeClr>
                </a:solidFill>
              </a:rPr>
              <a:t>Senior Cybersecurity Consultant</a:t>
            </a:r>
          </a:p>
        </p:txBody>
      </p:sp>
      <p:cxnSp>
        <p:nvCxnSpPr>
          <p:cNvPr id="26" name="Straight Connector 25">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14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5319D-BFCD-3B40-8D08-40B2CA4D22FC}"/>
              </a:ext>
            </a:extLst>
          </p:cNvPr>
          <p:cNvSpPr>
            <a:spLocks noGrp="1"/>
          </p:cNvSpPr>
          <p:nvPr>
            <p:ph type="title"/>
          </p:nvPr>
        </p:nvSpPr>
        <p:spPr/>
        <p:txBody>
          <a:bodyPr/>
          <a:lstStyle/>
          <a:p>
            <a:r>
              <a:rPr lang="en-US" dirty="0"/>
              <a:t>Why Do We Use TLS/SSL?</a:t>
            </a:r>
          </a:p>
        </p:txBody>
      </p:sp>
      <p:sp>
        <p:nvSpPr>
          <p:cNvPr id="3" name="Content Placeholder 2">
            <a:extLst>
              <a:ext uri="{FF2B5EF4-FFF2-40B4-BE49-F238E27FC236}">
                <a16:creationId xmlns:a16="http://schemas.microsoft.com/office/drawing/2014/main" id="{EBBC473B-27F6-A84F-8708-92C8CB359C0E}"/>
              </a:ext>
            </a:extLst>
          </p:cNvPr>
          <p:cNvSpPr>
            <a:spLocks noGrp="1"/>
          </p:cNvSpPr>
          <p:nvPr>
            <p:ph idx="1"/>
          </p:nvPr>
        </p:nvSpPr>
        <p:spPr/>
        <p:txBody>
          <a:bodyPr/>
          <a:lstStyle/>
          <a:p>
            <a:r>
              <a:rPr lang="en-US" dirty="0"/>
              <a:t>Let’s consider that we don’t have it …</a:t>
            </a:r>
          </a:p>
        </p:txBody>
      </p:sp>
    </p:spTree>
    <p:extLst>
      <p:ext uri="{BB962C8B-B14F-4D97-AF65-F5344CB8AC3E}">
        <p14:creationId xmlns:p14="http://schemas.microsoft.com/office/powerpoint/2010/main" val="328715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A3B3-A747-9E44-BEFE-913FD4D5D7A3}"/>
              </a:ext>
            </a:extLst>
          </p:cNvPr>
          <p:cNvSpPr>
            <a:spLocks noGrp="1"/>
          </p:cNvSpPr>
          <p:nvPr>
            <p:ph type="title"/>
          </p:nvPr>
        </p:nvSpPr>
        <p:spPr/>
        <p:txBody>
          <a:bodyPr/>
          <a:lstStyle/>
          <a:p>
            <a:pPr algn="l" defTabSz="457200" rtl="1" eaLnBrk="1" latinLnBrk="0" hangingPunct="1">
              <a:spcBef>
                <a:spcPct val="0"/>
              </a:spcBef>
              <a:buNone/>
            </a:pPr>
            <a:r>
              <a:rPr lang="en-US" dirty="0"/>
              <a:t>Threat Models</a:t>
            </a:r>
          </a:p>
        </p:txBody>
      </p:sp>
      <p:pic>
        <p:nvPicPr>
          <p:cNvPr id="4" name="Picture 14">
            <a:extLst>
              <a:ext uri="{FF2B5EF4-FFF2-40B4-BE49-F238E27FC236}">
                <a16:creationId xmlns:a16="http://schemas.microsoft.com/office/drawing/2014/main" id="{7AD97210-2FD5-4745-8B3D-A7DF2EABD2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8481" y="2558126"/>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1FC42B4F-D798-094B-B838-86DADC8E3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439" y="2574097"/>
            <a:ext cx="946150" cy="946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A6E77F9-1C90-5F40-9D47-31C4026F8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685" y="3429000"/>
            <a:ext cx="1009650" cy="10096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9AA7BCC-346E-1540-B445-F1402ED2B51C}"/>
              </a:ext>
            </a:extLst>
          </p:cNvPr>
          <p:cNvCxnSpPr>
            <a:cxnSpLocks/>
          </p:cNvCxnSpPr>
          <p:nvPr/>
        </p:nvCxnSpPr>
        <p:spPr>
          <a:xfrm>
            <a:off x="4408714" y="3085176"/>
            <a:ext cx="248194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1463C41D-91B2-8A46-818E-E41DDFC98BA4}"/>
              </a:ext>
            </a:extLst>
          </p:cNvPr>
          <p:cNvSpPr txBox="1"/>
          <p:nvPr/>
        </p:nvSpPr>
        <p:spPr>
          <a:xfrm>
            <a:off x="4596816" y="4438650"/>
            <a:ext cx="3004457" cy="369332"/>
          </a:xfrm>
          <a:prstGeom prst="rect">
            <a:avLst/>
          </a:prstGeom>
          <a:noFill/>
        </p:spPr>
        <p:txBody>
          <a:bodyPr wrap="square" rtlCol="0">
            <a:spAutoFit/>
          </a:bodyPr>
          <a:lstStyle/>
          <a:p>
            <a:r>
              <a:rPr lang="en-US" dirty="0"/>
              <a:t>Passive Adversary </a:t>
            </a:r>
          </a:p>
        </p:txBody>
      </p:sp>
    </p:spTree>
    <p:extLst>
      <p:ext uri="{BB962C8B-B14F-4D97-AF65-F5344CB8AC3E}">
        <p14:creationId xmlns:p14="http://schemas.microsoft.com/office/powerpoint/2010/main" val="1017036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A3B3-A747-9E44-BEFE-913FD4D5D7A3}"/>
              </a:ext>
            </a:extLst>
          </p:cNvPr>
          <p:cNvSpPr>
            <a:spLocks noGrp="1"/>
          </p:cNvSpPr>
          <p:nvPr>
            <p:ph type="title"/>
          </p:nvPr>
        </p:nvSpPr>
        <p:spPr/>
        <p:txBody>
          <a:bodyPr/>
          <a:lstStyle/>
          <a:p>
            <a:pPr algn="l" defTabSz="457200" rtl="1" eaLnBrk="1" latinLnBrk="0" hangingPunct="1">
              <a:spcBef>
                <a:spcPct val="0"/>
              </a:spcBef>
              <a:buNone/>
            </a:pPr>
            <a:r>
              <a:rPr lang="en-US" dirty="0"/>
              <a:t>Threat Models</a:t>
            </a:r>
          </a:p>
        </p:txBody>
      </p:sp>
      <p:pic>
        <p:nvPicPr>
          <p:cNvPr id="4" name="Picture 14">
            <a:extLst>
              <a:ext uri="{FF2B5EF4-FFF2-40B4-BE49-F238E27FC236}">
                <a16:creationId xmlns:a16="http://schemas.microsoft.com/office/drawing/2014/main" id="{7AD97210-2FD5-4745-8B3D-A7DF2EABD2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82146" y="2466147"/>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1FC42B4F-D798-094B-B838-86DADC8E3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439" y="2574097"/>
            <a:ext cx="946150" cy="946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A6E77F9-1C90-5F40-9D47-31C4026F8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4757" y="3721528"/>
            <a:ext cx="1009650" cy="10096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9AA7BCC-346E-1540-B445-F1402ED2B51C}"/>
              </a:ext>
            </a:extLst>
          </p:cNvPr>
          <p:cNvCxnSpPr>
            <a:cxnSpLocks/>
          </p:cNvCxnSpPr>
          <p:nvPr/>
        </p:nvCxnSpPr>
        <p:spPr>
          <a:xfrm>
            <a:off x="4736246" y="3520247"/>
            <a:ext cx="717431" cy="47157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F8C05F23-C674-9947-87CC-642DA5F4F8F6}"/>
              </a:ext>
            </a:extLst>
          </p:cNvPr>
          <p:cNvCxnSpPr>
            <a:cxnSpLocks/>
          </p:cNvCxnSpPr>
          <p:nvPr/>
        </p:nvCxnSpPr>
        <p:spPr>
          <a:xfrm flipH="1">
            <a:off x="6253777" y="3384586"/>
            <a:ext cx="960730" cy="60723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B5048840-D87E-754C-BFD8-9CA82E9B1C5B}"/>
              </a:ext>
            </a:extLst>
          </p:cNvPr>
          <p:cNvSpPr txBox="1"/>
          <p:nvPr/>
        </p:nvSpPr>
        <p:spPr>
          <a:xfrm>
            <a:off x="4901294" y="4841406"/>
            <a:ext cx="2367643" cy="646331"/>
          </a:xfrm>
          <a:prstGeom prst="rect">
            <a:avLst/>
          </a:prstGeom>
          <a:noFill/>
        </p:spPr>
        <p:txBody>
          <a:bodyPr wrap="square" rtlCol="0">
            <a:spAutoFit/>
          </a:bodyPr>
          <a:lstStyle/>
          <a:p>
            <a:r>
              <a:rPr lang="en-US" dirty="0"/>
              <a:t>Active Adversary </a:t>
            </a:r>
          </a:p>
          <a:p>
            <a:endParaRPr lang="en-US" dirty="0"/>
          </a:p>
        </p:txBody>
      </p:sp>
    </p:spTree>
    <p:extLst>
      <p:ext uri="{BB962C8B-B14F-4D97-AF65-F5344CB8AC3E}">
        <p14:creationId xmlns:p14="http://schemas.microsoft.com/office/powerpoint/2010/main" val="309604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AD8D-59C0-2045-88C5-FBBDD001DD21}"/>
              </a:ext>
            </a:extLst>
          </p:cNvPr>
          <p:cNvSpPr>
            <a:spLocks noGrp="1"/>
          </p:cNvSpPr>
          <p:nvPr>
            <p:ph type="title"/>
          </p:nvPr>
        </p:nvSpPr>
        <p:spPr/>
        <p:txBody>
          <a:bodyPr/>
          <a:lstStyle/>
          <a:p>
            <a:pPr algn="l" defTabSz="457200" rtl="1" eaLnBrk="1" latinLnBrk="0" hangingPunct="1">
              <a:spcBef>
                <a:spcPct val="0"/>
              </a:spcBef>
              <a:buNone/>
            </a:pPr>
            <a:r>
              <a:rPr lang="en-US" dirty="0"/>
              <a:t>In Other Words …</a:t>
            </a:r>
          </a:p>
        </p:txBody>
      </p:sp>
      <p:sp>
        <p:nvSpPr>
          <p:cNvPr id="3" name="Content Placeholder 2">
            <a:extLst>
              <a:ext uri="{FF2B5EF4-FFF2-40B4-BE49-F238E27FC236}">
                <a16:creationId xmlns:a16="http://schemas.microsoft.com/office/drawing/2014/main" id="{61931231-A4D1-4444-B017-CD0F478FBFE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61BBB81-A900-DF4C-B17C-FC0E4C1E2376}"/>
              </a:ext>
            </a:extLst>
          </p:cNvPr>
          <p:cNvPicPr>
            <a:picLocks noChangeAspect="1"/>
          </p:cNvPicPr>
          <p:nvPr/>
        </p:nvPicPr>
        <p:blipFill>
          <a:blip r:embed="rId3"/>
          <a:stretch>
            <a:fillRect/>
          </a:stretch>
        </p:blipFill>
        <p:spPr>
          <a:xfrm>
            <a:off x="1597151" y="1447800"/>
            <a:ext cx="9233741" cy="4786090"/>
          </a:xfrm>
          <a:prstGeom prst="rect">
            <a:avLst/>
          </a:prstGeom>
        </p:spPr>
      </p:pic>
    </p:spTree>
    <p:extLst>
      <p:ext uri="{BB962C8B-B14F-4D97-AF65-F5344CB8AC3E}">
        <p14:creationId xmlns:p14="http://schemas.microsoft.com/office/powerpoint/2010/main" val="179380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D926-4123-F444-B5E3-C1F749990F4D}"/>
              </a:ext>
            </a:extLst>
          </p:cNvPr>
          <p:cNvSpPr>
            <a:spLocks noGrp="1"/>
          </p:cNvSpPr>
          <p:nvPr>
            <p:ph type="title"/>
          </p:nvPr>
        </p:nvSpPr>
        <p:spPr/>
        <p:txBody>
          <a:bodyPr/>
          <a:lstStyle/>
          <a:p>
            <a:pPr algn="l" defTabSz="457200" rtl="1" eaLnBrk="1" latinLnBrk="0" hangingPunct="1">
              <a:spcBef>
                <a:spcPct val="0"/>
              </a:spcBef>
              <a:buNone/>
            </a:pPr>
            <a:r>
              <a:rPr lang="en-US" dirty="0"/>
              <a:t>SSL/TLS History</a:t>
            </a:r>
          </a:p>
        </p:txBody>
      </p:sp>
      <p:sp>
        <p:nvSpPr>
          <p:cNvPr id="3" name="Content Placeholder 2">
            <a:extLst>
              <a:ext uri="{FF2B5EF4-FFF2-40B4-BE49-F238E27FC236}">
                <a16:creationId xmlns:a16="http://schemas.microsoft.com/office/drawing/2014/main" id="{39349DAE-9A96-2641-AABE-42FBEAE3B40F}"/>
              </a:ext>
            </a:extLst>
          </p:cNvPr>
          <p:cNvSpPr>
            <a:spLocks noGrp="1"/>
          </p:cNvSpPr>
          <p:nvPr>
            <p:ph idx="1"/>
          </p:nvPr>
        </p:nvSpPr>
        <p:spPr/>
        <p:txBody>
          <a:bodyPr/>
          <a:lstStyle/>
          <a:p>
            <a:r>
              <a:rPr lang="en-US" dirty="0"/>
              <a:t>SSLv1 born at Netscape. Never released (insecure). (~1994) </a:t>
            </a:r>
          </a:p>
          <a:p>
            <a:r>
              <a:rPr lang="en-US" dirty="0"/>
              <a:t>SSLv2 released one year later (Had a lot of problems … i.e. export keys)</a:t>
            </a:r>
          </a:p>
          <a:p>
            <a:r>
              <a:rPr lang="en-US" dirty="0"/>
              <a:t>SSLv3 (1996) (less flaws but still a huge security risk)</a:t>
            </a:r>
          </a:p>
          <a:p>
            <a:r>
              <a:rPr lang="en-US" dirty="0"/>
              <a:t>TLS 1.0 (1998) (name was changed because of Microsoft)</a:t>
            </a:r>
          </a:p>
          <a:p>
            <a:r>
              <a:rPr lang="en-US" dirty="0"/>
              <a:t>TLS 1.1 (2006) </a:t>
            </a:r>
          </a:p>
          <a:p>
            <a:r>
              <a:rPr lang="en-US" dirty="0"/>
              <a:t>TLS 1.2 (2008) </a:t>
            </a:r>
          </a:p>
          <a:p>
            <a:r>
              <a:rPr lang="en-US" dirty="0"/>
              <a:t>TLS 1.3 (2018)</a:t>
            </a:r>
          </a:p>
          <a:p>
            <a:endParaRPr lang="en-US" dirty="0"/>
          </a:p>
        </p:txBody>
      </p:sp>
    </p:spTree>
    <p:extLst>
      <p:ext uri="{BB962C8B-B14F-4D97-AF65-F5344CB8AC3E}">
        <p14:creationId xmlns:p14="http://schemas.microsoft.com/office/powerpoint/2010/main" val="186818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r>
              <a:rPr lang="en-US" dirty="0"/>
              <a:t>VERY flexible protocol (good and bad) </a:t>
            </a:r>
          </a:p>
          <a:p>
            <a:r>
              <a:rPr lang="en-US" dirty="0"/>
              <a:t>So many options!</a:t>
            </a:r>
          </a:p>
          <a:p>
            <a:r>
              <a:rPr lang="en-US" dirty="0"/>
              <a:t>Backwards compatibility (TLS1.0 &gt;SSLv3 &gt; SSLv2)</a:t>
            </a:r>
          </a:p>
          <a:p>
            <a:endParaRPr lang="en-US" dirty="0"/>
          </a:p>
        </p:txBody>
      </p:sp>
    </p:spTree>
    <p:extLst>
      <p:ext uri="{BB962C8B-B14F-4D97-AF65-F5344CB8AC3E}">
        <p14:creationId xmlns:p14="http://schemas.microsoft.com/office/powerpoint/2010/main" val="155986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 Negotiation</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endParaRPr lang="en-US" dirty="0"/>
          </a:p>
          <a:p>
            <a:endParaRPr lang="en-US" dirty="0"/>
          </a:p>
          <a:p>
            <a:endParaRPr lang="en-US" dirty="0"/>
          </a:p>
        </p:txBody>
      </p:sp>
      <p:pic>
        <p:nvPicPr>
          <p:cNvPr id="4" name="Picture 10">
            <a:extLst>
              <a:ext uri="{FF2B5EF4-FFF2-40B4-BE49-F238E27FC236}">
                <a16:creationId xmlns:a16="http://schemas.microsoft.com/office/drawing/2014/main" id="{49AFADBA-59B6-AA4A-BCEE-AEB7FF5B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3" y="3472543"/>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D37FD-86B8-4C4F-AC34-F8E3B669F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8" y="3324746"/>
            <a:ext cx="1327150" cy="13271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260230B-15C9-C34F-9CA0-163443F6EDBA}"/>
              </a:ext>
            </a:extLst>
          </p:cNvPr>
          <p:cNvCxnSpPr/>
          <p:nvPr/>
        </p:nvCxnSpPr>
        <p:spPr>
          <a:xfrm>
            <a:off x="4686300" y="3935186"/>
            <a:ext cx="34453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CAD77A6-AD5A-1C43-BCD6-726317667BE7}"/>
              </a:ext>
            </a:extLst>
          </p:cNvPr>
          <p:cNvSpPr txBox="1"/>
          <p:nvPr/>
        </p:nvSpPr>
        <p:spPr>
          <a:xfrm>
            <a:off x="4854952" y="3396286"/>
            <a:ext cx="3108023" cy="369332"/>
          </a:xfrm>
          <a:prstGeom prst="rect">
            <a:avLst/>
          </a:prstGeom>
          <a:noFill/>
        </p:spPr>
        <p:txBody>
          <a:bodyPr wrap="square" rtlCol="0">
            <a:spAutoFit/>
          </a:bodyPr>
          <a:lstStyle/>
          <a:p>
            <a:r>
              <a:rPr lang="en-US" dirty="0"/>
              <a:t>Negotiate Capabilities</a:t>
            </a:r>
          </a:p>
        </p:txBody>
      </p:sp>
      <p:sp>
        <p:nvSpPr>
          <p:cNvPr id="10" name="TextBox 9">
            <a:extLst>
              <a:ext uri="{FF2B5EF4-FFF2-40B4-BE49-F238E27FC236}">
                <a16:creationId xmlns:a16="http://schemas.microsoft.com/office/drawing/2014/main" id="{2C5AC03A-E77D-554A-AB7E-2899D4AB69CA}"/>
              </a:ext>
            </a:extLst>
          </p:cNvPr>
          <p:cNvSpPr txBox="1"/>
          <p:nvPr/>
        </p:nvSpPr>
        <p:spPr>
          <a:xfrm>
            <a:off x="2589211" y="4963886"/>
            <a:ext cx="2831875" cy="646331"/>
          </a:xfrm>
          <a:prstGeom prst="rect">
            <a:avLst/>
          </a:prstGeom>
          <a:noFill/>
        </p:spPr>
        <p:txBody>
          <a:bodyPr wrap="square" rtlCol="0">
            <a:spAutoFit/>
          </a:bodyPr>
          <a:lstStyle/>
          <a:p>
            <a:r>
              <a:rPr lang="en-US" dirty="0"/>
              <a:t>I choose TLS 1.0</a:t>
            </a:r>
          </a:p>
          <a:p>
            <a:r>
              <a:rPr lang="en-US" dirty="0"/>
              <a:t>I choose cipher suite X</a:t>
            </a:r>
          </a:p>
        </p:txBody>
      </p:sp>
      <p:sp>
        <p:nvSpPr>
          <p:cNvPr id="11" name="TextBox 10">
            <a:extLst>
              <a:ext uri="{FF2B5EF4-FFF2-40B4-BE49-F238E27FC236}">
                <a16:creationId xmlns:a16="http://schemas.microsoft.com/office/drawing/2014/main" id="{8D934397-7D8B-5E44-9E2C-45B9F6D1780D}"/>
              </a:ext>
            </a:extLst>
          </p:cNvPr>
          <p:cNvSpPr txBox="1"/>
          <p:nvPr/>
        </p:nvSpPr>
        <p:spPr>
          <a:xfrm>
            <a:off x="7656511" y="4993582"/>
            <a:ext cx="3445329" cy="646331"/>
          </a:xfrm>
          <a:prstGeom prst="rect">
            <a:avLst/>
          </a:prstGeom>
          <a:noFill/>
        </p:spPr>
        <p:txBody>
          <a:bodyPr wrap="square" rtlCol="0">
            <a:spAutoFit/>
          </a:bodyPr>
          <a:lstStyle/>
          <a:p>
            <a:r>
              <a:rPr lang="en-US" dirty="0"/>
              <a:t>I speak SSLv3 &amp; TLS 1.0</a:t>
            </a:r>
          </a:p>
          <a:p>
            <a:r>
              <a:rPr lang="en-US" dirty="0"/>
              <a:t>I support cipher suites  X, Y</a:t>
            </a:r>
          </a:p>
        </p:txBody>
      </p:sp>
      <p:sp>
        <p:nvSpPr>
          <p:cNvPr id="12" name="TextBox 11">
            <a:extLst>
              <a:ext uri="{FF2B5EF4-FFF2-40B4-BE49-F238E27FC236}">
                <a16:creationId xmlns:a16="http://schemas.microsoft.com/office/drawing/2014/main" id="{168167DA-B8AE-5D47-ACE4-99158BB10EE1}"/>
              </a:ext>
            </a:extLst>
          </p:cNvPr>
          <p:cNvSpPr txBox="1"/>
          <p:nvPr/>
        </p:nvSpPr>
        <p:spPr>
          <a:xfrm>
            <a:off x="8598310" y="2778729"/>
            <a:ext cx="3035562" cy="369332"/>
          </a:xfrm>
          <a:prstGeom prst="rect">
            <a:avLst/>
          </a:prstGeom>
          <a:noFill/>
        </p:spPr>
        <p:txBody>
          <a:bodyPr wrap="square" rtlCol="0">
            <a:spAutoFit/>
          </a:bodyPr>
          <a:lstStyle/>
          <a:p>
            <a:r>
              <a:rPr lang="en-US" dirty="0"/>
              <a:t>This is called client hello</a:t>
            </a:r>
          </a:p>
        </p:txBody>
      </p:sp>
      <p:sp>
        <p:nvSpPr>
          <p:cNvPr id="13" name="TextBox 12">
            <a:extLst>
              <a:ext uri="{FF2B5EF4-FFF2-40B4-BE49-F238E27FC236}">
                <a16:creationId xmlns:a16="http://schemas.microsoft.com/office/drawing/2014/main" id="{9078BB6C-2382-7B4F-B1A4-341FC466D211}"/>
              </a:ext>
            </a:extLst>
          </p:cNvPr>
          <p:cNvSpPr txBox="1"/>
          <p:nvPr/>
        </p:nvSpPr>
        <p:spPr>
          <a:xfrm>
            <a:off x="1791481" y="2906487"/>
            <a:ext cx="3035562" cy="369332"/>
          </a:xfrm>
          <a:prstGeom prst="rect">
            <a:avLst/>
          </a:prstGeom>
          <a:noFill/>
        </p:spPr>
        <p:txBody>
          <a:bodyPr wrap="square" rtlCol="0">
            <a:spAutoFit/>
          </a:bodyPr>
          <a:lstStyle/>
          <a:p>
            <a:r>
              <a:rPr lang="en-US" dirty="0"/>
              <a:t>This is called server hello</a:t>
            </a:r>
          </a:p>
        </p:txBody>
      </p:sp>
    </p:spTree>
    <p:extLst>
      <p:ext uri="{BB962C8B-B14F-4D97-AF65-F5344CB8AC3E}">
        <p14:creationId xmlns:p14="http://schemas.microsoft.com/office/powerpoint/2010/main" val="240730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5A56-BB3E-634A-A381-428D462457B0}"/>
              </a:ext>
            </a:extLst>
          </p:cNvPr>
          <p:cNvSpPr>
            <a:spLocks noGrp="1"/>
          </p:cNvSpPr>
          <p:nvPr>
            <p:ph type="title"/>
          </p:nvPr>
        </p:nvSpPr>
        <p:spPr/>
        <p:txBody>
          <a:bodyPr/>
          <a:lstStyle/>
          <a:p>
            <a:r>
              <a:rPr lang="en-US" dirty="0"/>
              <a:t>Cipher Suites</a:t>
            </a:r>
          </a:p>
        </p:txBody>
      </p:sp>
      <p:sp>
        <p:nvSpPr>
          <p:cNvPr id="3" name="Content Placeholder 2">
            <a:extLst>
              <a:ext uri="{FF2B5EF4-FFF2-40B4-BE49-F238E27FC236}">
                <a16:creationId xmlns:a16="http://schemas.microsoft.com/office/drawing/2014/main" id="{409A03AF-2028-E749-AD3C-608E1E16F60C}"/>
              </a:ext>
            </a:extLst>
          </p:cNvPr>
          <p:cNvSpPr>
            <a:spLocks noGrp="1"/>
          </p:cNvSpPr>
          <p:nvPr>
            <p:ph idx="1"/>
          </p:nvPr>
        </p:nvSpPr>
        <p:spPr/>
        <p:txBody>
          <a:bodyPr/>
          <a:lstStyle/>
          <a:p>
            <a:r>
              <a:rPr lang="en-US" dirty="0"/>
              <a:t>Consists of:</a:t>
            </a:r>
          </a:p>
          <a:p>
            <a:pPr>
              <a:buFont typeface="+mj-lt"/>
              <a:buAutoNum type="arabicPeriod"/>
            </a:pPr>
            <a:r>
              <a:rPr lang="en-US" dirty="0"/>
              <a:t>Key Agreement Protocol (I.e. RSA, DH, Elliptic Curve)</a:t>
            </a:r>
          </a:p>
          <a:p>
            <a:pPr>
              <a:buFont typeface="+mj-lt"/>
              <a:buAutoNum type="arabicPeriod"/>
            </a:pPr>
            <a:r>
              <a:rPr lang="en-US" dirty="0"/>
              <a:t>Symmetric Encryption Protocol (AES)</a:t>
            </a:r>
          </a:p>
          <a:p>
            <a:pPr>
              <a:buFont typeface="+mj-lt"/>
              <a:buAutoNum type="arabicPeriod"/>
            </a:pPr>
            <a:r>
              <a:rPr lang="en-US" dirty="0"/>
              <a:t>HASH Function</a:t>
            </a:r>
          </a:p>
          <a:p>
            <a:r>
              <a:rPr lang="en-US" dirty="0" err="1"/>
              <a:t>KA_SE_Hash</a:t>
            </a:r>
            <a:endParaRPr lang="en-US" dirty="0"/>
          </a:p>
        </p:txBody>
      </p:sp>
    </p:spTree>
    <p:extLst>
      <p:ext uri="{BB962C8B-B14F-4D97-AF65-F5344CB8AC3E}">
        <p14:creationId xmlns:p14="http://schemas.microsoft.com/office/powerpoint/2010/main" val="296699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 Certificate Exchange</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endParaRPr lang="en-US" dirty="0"/>
          </a:p>
          <a:p>
            <a:endParaRPr lang="en-US" dirty="0"/>
          </a:p>
          <a:p>
            <a:endParaRPr lang="en-US" dirty="0"/>
          </a:p>
        </p:txBody>
      </p:sp>
      <p:pic>
        <p:nvPicPr>
          <p:cNvPr id="4" name="Picture 10">
            <a:extLst>
              <a:ext uri="{FF2B5EF4-FFF2-40B4-BE49-F238E27FC236}">
                <a16:creationId xmlns:a16="http://schemas.microsoft.com/office/drawing/2014/main" id="{49AFADBA-59B6-AA4A-BCEE-AEB7FF5B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3" y="3472543"/>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D37FD-86B8-4C4F-AC34-F8E3B669F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8" y="3324746"/>
            <a:ext cx="1327150" cy="1327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DB1B74-142C-064A-959F-08CAE5FC94C1}"/>
              </a:ext>
            </a:extLst>
          </p:cNvPr>
          <p:cNvSpPr txBox="1"/>
          <p:nvPr/>
        </p:nvSpPr>
        <p:spPr>
          <a:xfrm>
            <a:off x="2589212" y="4651896"/>
            <a:ext cx="3445329" cy="923330"/>
          </a:xfrm>
          <a:prstGeom prst="rect">
            <a:avLst/>
          </a:prstGeom>
          <a:noFill/>
        </p:spPr>
        <p:txBody>
          <a:bodyPr wrap="square" rtlCol="0">
            <a:spAutoFit/>
          </a:bodyPr>
          <a:lstStyle/>
          <a:p>
            <a:r>
              <a:rPr lang="en-US" dirty="0"/>
              <a:t>Sends a certificate:</a:t>
            </a:r>
          </a:p>
          <a:p>
            <a:r>
              <a:rPr lang="en-US" dirty="0"/>
              <a:t>{PK, </a:t>
            </a:r>
            <a:r>
              <a:rPr lang="en-US" dirty="0" err="1"/>
              <a:t>example.com</a:t>
            </a:r>
            <a:r>
              <a:rPr lang="en-US" dirty="0"/>
              <a:t>, expiration date, signed by PK}</a:t>
            </a:r>
          </a:p>
        </p:txBody>
      </p:sp>
      <p:sp>
        <p:nvSpPr>
          <p:cNvPr id="9" name="TextBox 8">
            <a:extLst>
              <a:ext uri="{FF2B5EF4-FFF2-40B4-BE49-F238E27FC236}">
                <a16:creationId xmlns:a16="http://schemas.microsoft.com/office/drawing/2014/main" id="{1CCF3D2F-68C9-CB46-81D7-DF4308BDBE4F}"/>
              </a:ext>
            </a:extLst>
          </p:cNvPr>
          <p:cNvSpPr txBox="1"/>
          <p:nvPr/>
        </p:nvSpPr>
        <p:spPr>
          <a:xfrm>
            <a:off x="5002070" y="3472543"/>
            <a:ext cx="2835797" cy="369332"/>
          </a:xfrm>
          <a:prstGeom prst="rect">
            <a:avLst/>
          </a:prstGeom>
          <a:noFill/>
        </p:spPr>
        <p:txBody>
          <a:bodyPr wrap="square" rtlCol="0">
            <a:spAutoFit/>
          </a:bodyPr>
          <a:lstStyle/>
          <a:p>
            <a:r>
              <a:rPr lang="en-US" dirty="0"/>
              <a:t>Exchanging Certificate</a:t>
            </a:r>
          </a:p>
        </p:txBody>
      </p:sp>
      <p:cxnSp>
        <p:nvCxnSpPr>
          <p:cNvPr id="11" name="Straight Arrow Connector 10">
            <a:extLst>
              <a:ext uri="{FF2B5EF4-FFF2-40B4-BE49-F238E27FC236}">
                <a16:creationId xmlns:a16="http://schemas.microsoft.com/office/drawing/2014/main" id="{A0FDFBA7-F9D5-5A4E-9C4F-253D555F5915}"/>
              </a:ext>
            </a:extLst>
          </p:cNvPr>
          <p:cNvCxnSpPr/>
          <p:nvPr/>
        </p:nvCxnSpPr>
        <p:spPr>
          <a:xfrm>
            <a:off x="5002070" y="4159045"/>
            <a:ext cx="28357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674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E1F2-F2D6-2C4F-A27C-F06CE710A35B}"/>
              </a:ext>
            </a:extLst>
          </p:cNvPr>
          <p:cNvSpPr>
            <a:spLocks noGrp="1"/>
          </p:cNvSpPr>
          <p:nvPr>
            <p:ph type="title"/>
          </p:nvPr>
        </p:nvSpPr>
        <p:spPr/>
        <p:txBody>
          <a:bodyPr/>
          <a:lstStyle/>
          <a:p>
            <a:r>
              <a:rPr lang="en-US" dirty="0"/>
              <a:t>SSL/TLS: Certificate Exchange</a:t>
            </a:r>
          </a:p>
        </p:txBody>
      </p:sp>
      <p:pic>
        <p:nvPicPr>
          <p:cNvPr id="5" name="Content Placeholder 4" descr="A screenshot of a cell phone&#10;&#10;Description automatically generated">
            <a:extLst>
              <a:ext uri="{FF2B5EF4-FFF2-40B4-BE49-F238E27FC236}">
                <a16:creationId xmlns:a16="http://schemas.microsoft.com/office/drawing/2014/main" id="{EDB1F66C-1FA8-9E48-8FC0-B7CF5D9A41B8}"/>
              </a:ext>
            </a:extLst>
          </p:cNvPr>
          <p:cNvPicPr>
            <a:picLocks noGrp="1" noChangeAspect="1"/>
          </p:cNvPicPr>
          <p:nvPr>
            <p:ph idx="1"/>
          </p:nvPr>
        </p:nvPicPr>
        <p:blipFill>
          <a:blip r:embed="rId3"/>
          <a:stretch>
            <a:fillRect/>
          </a:stretch>
        </p:blipFill>
        <p:spPr>
          <a:xfrm>
            <a:off x="1141823" y="2208878"/>
            <a:ext cx="6146800" cy="3568700"/>
          </a:xfrm>
        </p:spPr>
      </p:pic>
      <p:cxnSp>
        <p:nvCxnSpPr>
          <p:cNvPr id="7" name="Straight Arrow Connector 6">
            <a:extLst>
              <a:ext uri="{FF2B5EF4-FFF2-40B4-BE49-F238E27FC236}">
                <a16:creationId xmlns:a16="http://schemas.microsoft.com/office/drawing/2014/main" id="{2F3D30C5-182B-4743-A167-219E64088CB6}"/>
              </a:ext>
            </a:extLst>
          </p:cNvPr>
          <p:cNvCxnSpPr>
            <a:cxnSpLocks/>
          </p:cNvCxnSpPr>
          <p:nvPr/>
        </p:nvCxnSpPr>
        <p:spPr>
          <a:xfrm>
            <a:off x="1737519" y="1477297"/>
            <a:ext cx="483905" cy="8554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screenshot of a video game&#10;&#10;Description automatically generated">
            <a:extLst>
              <a:ext uri="{FF2B5EF4-FFF2-40B4-BE49-F238E27FC236}">
                <a16:creationId xmlns:a16="http://schemas.microsoft.com/office/drawing/2014/main" id="{065ABF83-978C-1D42-8FC9-C6F7D676A0C4}"/>
              </a:ext>
            </a:extLst>
          </p:cNvPr>
          <p:cNvPicPr>
            <a:picLocks noChangeAspect="1"/>
          </p:cNvPicPr>
          <p:nvPr/>
        </p:nvPicPr>
        <p:blipFill>
          <a:blip r:embed="rId4"/>
          <a:stretch>
            <a:fillRect/>
          </a:stretch>
        </p:blipFill>
        <p:spPr>
          <a:xfrm>
            <a:off x="7469213" y="1264555"/>
            <a:ext cx="4406900" cy="5054600"/>
          </a:xfrm>
          <a:prstGeom prst="rect">
            <a:avLst/>
          </a:prstGeom>
        </p:spPr>
      </p:pic>
      <p:sp>
        <p:nvSpPr>
          <p:cNvPr id="3" name="Rectangle 2">
            <a:extLst>
              <a:ext uri="{FF2B5EF4-FFF2-40B4-BE49-F238E27FC236}">
                <a16:creationId xmlns:a16="http://schemas.microsoft.com/office/drawing/2014/main" id="{E425CE10-C616-914C-ACA8-18C57819B3F7}"/>
              </a:ext>
            </a:extLst>
          </p:cNvPr>
          <p:cNvSpPr/>
          <p:nvPr/>
        </p:nvSpPr>
        <p:spPr>
          <a:xfrm>
            <a:off x="2368446" y="2983043"/>
            <a:ext cx="749508" cy="2398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97E0A3-25CA-734F-BA7D-5ACD5A9A89DA}"/>
              </a:ext>
            </a:extLst>
          </p:cNvPr>
          <p:cNvSpPr/>
          <p:nvPr/>
        </p:nvSpPr>
        <p:spPr>
          <a:xfrm>
            <a:off x="2550826" y="3585143"/>
            <a:ext cx="749508" cy="2398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1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909A-43E6-4A40-B381-E008978885DF}"/>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9FB51AA-C329-C344-945E-FD5861A86B23}"/>
              </a:ext>
            </a:extLst>
          </p:cNvPr>
          <p:cNvSpPr>
            <a:spLocks noGrp="1"/>
          </p:cNvSpPr>
          <p:nvPr>
            <p:ph idx="1"/>
          </p:nvPr>
        </p:nvSpPr>
        <p:spPr>
          <a:xfrm>
            <a:off x="1224117" y="2133600"/>
            <a:ext cx="10559844" cy="3777622"/>
          </a:xfrm>
        </p:spPr>
        <p:txBody>
          <a:bodyPr/>
          <a:lstStyle/>
          <a:p>
            <a:r>
              <a:rPr lang="en-US" dirty="0"/>
              <a:t>Bachelor’s Degree in Computer Science from Duquesne University</a:t>
            </a:r>
          </a:p>
          <a:p>
            <a:r>
              <a:rPr lang="en-US" dirty="0"/>
              <a:t>Master’s Degree in Cybersecurity Engineering from Johns Hopkins University</a:t>
            </a:r>
          </a:p>
          <a:p>
            <a:r>
              <a:rPr lang="en-US" dirty="0"/>
              <a:t>Worked as a lecturer at King </a:t>
            </a:r>
            <a:r>
              <a:rPr lang="en-US" dirty="0" err="1"/>
              <a:t>AbdulAziz</a:t>
            </a:r>
            <a:r>
              <a:rPr lang="en-US" dirty="0"/>
              <a:t> University, FCIT</a:t>
            </a:r>
          </a:p>
          <a:p>
            <a:r>
              <a:rPr lang="en-US" dirty="0"/>
              <a:t>Worked as Cybersecurity Techniques Unit Manager at the IT Deanship at KAU</a:t>
            </a:r>
          </a:p>
          <a:p>
            <a:r>
              <a:rPr lang="en-US" dirty="0"/>
              <a:t>Currently a Penetration Testing &amp; Vulnerability Assessment Consultant at one of the biggest cybersecurity consulting firms in the Kingdom</a:t>
            </a:r>
          </a:p>
          <a:p>
            <a:r>
              <a:rPr lang="en-US" dirty="0"/>
              <a:t>Hold a number of top-notch industry certificates such as OSEP, OSCE, OSCP, GPEN, CRTE, CRTO, GWAPT, GDAT, </a:t>
            </a:r>
            <a:r>
              <a:rPr lang="en-US" dirty="0" err="1"/>
              <a:t>eCPTX</a:t>
            </a:r>
            <a:r>
              <a:rPr lang="en-US" dirty="0"/>
              <a:t>, OSWP, etc.</a:t>
            </a:r>
          </a:p>
        </p:txBody>
      </p:sp>
    </p:spTree>
    <p:extLst>
      <p:ext uri="{BB962C8B-B14F-4D97-AF65-F5344CB8AC3E}">
        <p14:creationId xmlns:p14="http://schemas.microsoft.com/office/powerpoint/2010/main" val="25790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 Session Key Establishment</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endParaRPr lang="en-US" dirty="0"/>
          </a:p>
          <a:p>
            <a:endParaRPr lang="en-US" dirty="0"/>
          </a:p>
          <a:p>
            <a:endParaRPr lang="en-US" dirty="0"/>
          </a:p>
        </p:txBody>
      </p:sp>
      <p:pic>
        <p:nvPicPr>
          <p:cNvPr id="4" name="Picture 10">
            <a:extLst>
              <a:ext uri="{FF2B5EF4-FFF2-40B4-BE49-F238E27FC236}">
                <a16:creationId xmlns:a16="http://schemas.microsoft.com/office/drawing/2014/main" id="{49AFADBA-59B6-AA4A-BCEE-AEB7FF5B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3" y="3472543"/>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D37FD-86B8-4C4F-AC34-F8E3B669F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8" y="3324746"/>
            <a:ext cx="1327150" cy="1327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E3CD69-133B-3F40-858E-F7CB96EE5A49}"/>
              </a:ext>
            </a:extLst>
          </p:cNvPr>
          <p:cNvSpPr txBox="1"/>
          <p:nvPr/>
        </p:nvSpPr>
        <p:spPr>
          <a:xfrm>
            <a:off x="4930066" y="3521920"/>
            <a:ext cx="3273568" cy="369332"/>
          </a:xfrm>
          <a:prstGeom prst="rect">
            <a:avLst/>
          </a:prstGeom>
          <a:noFill/>
        </p:spPr>
        <p:txBody>
          <a:bodyPr wrap="square" rtlCol="0">
            <a:spAutoFit/>
          </a:bodyPr>
          <a:lstStyle/>
          <a:p>
            <a:r>
              <a:rPr lang="en-US" dirty="0"/>
              <a:t>Session Key Establishment</a:t>
            </a:r>
          </a:p>
        </p:txBody>
      </p:sp>
      <p:cxnSp>
        <p:nvCxnSpPr>
          <p:cNvPr id="15" name="Straight Arrow Connector 14">
            <a:extLst>
              <a:ext uri="{FF2B5EF4-FFF2-40B4-BE49-F238E27FC236}">
                <a16:creationId xmlns:a16="http://schemas.microsoft.com/office/drawing/2014/main" id="{9D4A05E3-0EBD-074C-93EE-B52F98D4AB43}"/>
              </a:ext>
            </a:extLst>
          </p:cNvPr>
          <p:cNvCxnSpPr/>
          <p:nvPr/>
        </p:nvCxnSpPr>
        <p:spPr>
          <a:xfrm flipH="1">
            <a:off x="5132439" y="4247535"/>
            <a:ext cx="2654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DD7A7AD-C273-FB41-8EBB-635E2D78AE7B}"/>
              </a:ext>
            </a:extLst>
          </p:cNvPr>
          <p:cNvSpPr txBox="1"/>
          <p:nvPr/>
        </p:nvSpPr>
        <p:spPr>
          <a:xfrm>
            <a:off x="4544768" y="4538429"/>
            <a:ext cx="4424516" cy="369332"/>
          </a:xfrm>
          <a:prstGeom prst="rect">
            <a:avLst/>
          </a:prstGeom>
          <a:noFill/>
        </p:spPr>
        <p:txBody>
          <a:bodyPr wrap="square" rtlCol="0">
            <a:spAutoFit/>
          </a:bodyPr>
          <a:lstStyle/>
          <a:p>
            <a:r>
              <a:rPr lang="en-US" dirty="0"/>
              <a:t>Here is our new master secret key</a:t>
            </a:r>
          </a:p>
        </p:txBody>
      </p:sp>
    </p:spTree>
    <p:extLst>
      <p:ext uri="{BB962C8B-B14F-4D97-AF65-F5344CB8AC3E}">
        <p14:creationId xmlns:p14="http://schemas.microsoft.com/office/powerpoint/2010/main" val="137813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 Change Cipher Spec</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endParaRPr lang="en-US" dirty="0"/>
          </a:p>
          <a:p>
            <a:endParaRPr lang="en-US" dirty="0"/>
          </a:p>
          <a:p>
            <a:endParaRPr lang="en-US" dirty="0"/>
          </a:p>
        </p:txBody>
      </p:sp>
      <p:pic>
        <p:nvPicPr>
          <p:cNvPr id="4" name="Picture 10">
            <a:extLst>
              <a:ext uri="{FF2B5EF4-FFF2-40B4-BE49-F238E27FC236}">
                <a16:creationId xmlns:a16="http://schemas.microsoft.com/office/drawing/2014/main" id="{49AFADBA-59B6-AA4A-BCEE-AEB7FF5B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3" y="3472543"/>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D37FD-86B8-4C4F-AC34-F8E3B669F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8" y="3324746"/>
            <a:ext cx="1327150" cy="13271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2568ADB-F0FC-7348-BBF0-8B043F128595}"/>
              </a:ext>
            </a:extLst>
          </p:cNvPr>
          <p:cNvCxnSpPr/>
          <p:nvPr/>
        </p:nvCxnSpPr>
        <p:spPr>
          <a:xfrm>
            <a:off x="4686300" y="3935186"/>
            <a:ext cx="34453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DE3CD69-133B-3F40-858E-F7CB96EE5A49}"/>
              </a:ext>
            </a:extLst>
          </p:cNvPr>
          <p:cNvSpPr txBox="1"/>
          <p:nvPr/>
        </p:nvSpPr>
        <p:spPr>
          <a:xfrm>
            <a:off x="4381046" y="3287877"/>
            <a:ext cx="4287271" cy="369332"/>
          </a:xfrm>
          <a:prstGeom prst="rect">
            <a:avLst/>
          </a:prstGeom>
          <a:noFill/>
        </p:spPr>
        <p:txBody>
          <a:bodyPr wrap="square" rtlCol="0">
            <a:spAutoFit/>
          </a:bodyPr>
          <a:lstStyle/>
          <a:p>
            <a:r>
              <a:rPr lang="en-US" dirty="0"/>
              <a:t>Let’s begin secure communication</a:t>
            </a:r>
          </a:p>
        </p:txBody>
      </p:sp>
      <p:sp>
        <p:nvSpPr>
          <p:cNvPr id="6" name="TextBox 5">
            <a:extLst>
              <a:ext uri="{FF2B5EF4-FFF2-40B4-BE49-F238E27FC236}">
                <a16:creationId xmlns:a16="http://schemas.microsoft.com/office/drawing/2014/main" id="{00822C88-B947-C248-A7EB-D74E0CF4CF92}"/>
              </a:ext>
            </a:extLst>
          </p:cNvPr>
          <p:cNvSpPr txBox="1"/>
          <p:nvPr/>
        </p:nvSpPr>
        <p:spPr>
          <a:xfrm>
            <a:off x="2175081" y="5680879"/>
            <a:ext cx="9329531" cy="369332"/>
          </a:xfrm>
          <a:prstGeom prst="rect">
            <a:avLst/>
          </a:prstGeom>
          <a:noFill/>
        </p:spPr>
        <p:txBody>
          <a:bodyPr wrap="square" rtlCol="0">
            <a:spAutoFit/>
          </a:bodyPr>
          <a:lstStyle/>
          <a:p>
            <a:r>
              <a:rPr lang="en-US" b="1" dirty="0"/>
              <a:t>Note: in this step, they list and use the </a:t>
            </a:r>
            <a:r>
              <a:rPr lang="en-US" b="1" dirty="0" err="1"/>
              <a:t>ciphersuites</a:t>
            </a:r>
            <a:r>
              <a:rPr lang="en-US" b="1" dirty="0"/>
              <a:t> that they chose earlier</a:t>
            </a:r>
          </a:p>
        </p:txBody>
      </p:sp>
    </p:spTree>
    <p:extLst>
      <p:ext uri="{BB962C8B-B14F-4D97-AF65-F5344CB8AC3E}">
        <p14:creationId xmlns:p14="http://schemas.microsoft.com/office/powerpoint/2010/main" val="181447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D0EA-CEA3-7F4A-AF9D-71CF86D5505F}"/>
              </a:ext>
            </a:extLst>
          </p:cNvPr>
          <p:cNvSpPr>
            <a:spLocks noGrp="1"/>
          </p:cNvSpPr>
          <p:nvPr>
            <p:ph type="title"/>
          </p:nvPr>
        </p:nvSpPr>
        <p:spPr/>
        <p:txBody>
          <a:bodyPr/>
          <a:lstStyle/>
          <a:p>
            <a:r>
              <a:rPr lang="en-US" dirty="0"/>
              <a:t>SSL/TLS: Secure Communication</a:t>
            </a:r>
          </a:p>
        </p:txBody>
      </p:sp>
      <p:sp>
        <p:nvSpPr>
          <p:cNvPr id="3" name="Content Placeholder 2">
            <a:extLst>
              <a:ext uri="{FF2B5EF4-FFF2-40B4-BE49-F238E27FC236}">
                <a16:creationId xmlns:a16="http://schemas.microsoft.com/office/drawing/2014/main" id="{536937A3-DE2B-F444-9742-223979E12913}"/>
              </a:ext>
            </a:extLst>
          </p:cNvPr>
          <p:cNvSpPr>
            <a:spLocks noGrp="1"/>
          </p:cNvSpPr>
          <p:nvPr>
            <p:ph idx="1"/>
          </p:nvPr>
        </p:nvSpPr>
        <p:spPr/>
        <p:txBody>
          <a:bodyPr/>
          <a:lstStyle/>
          <a:p>
            <a:endParaRPr lang="en-US" dirty="0"/>
          </a:p>
          <a:p>
            <a:endParaRPr lang="en-US" dirty="0"/>
          </a:p>
          <a:p>
            <a:endParaRPr lang="en-US" dirty="0"/>
          </a:p>
        </p:txBody>
      </p:sp>
      <p:pic>
        <p:nvPicPr>
          <p:cNvPr id="4" name="Picture 10">
            <a:extLst>
              <a:ext uri="{FF2B5EF4-FFF2-40B4-BE49-F238E27FC236}">
                <a16:creationId xmlns:a16="http://schemas.microsoft.com/office/drawing/2014/main" id="{49AFADBA-59B6-AA4A-BCEE-AEB7FF5B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453" y="3472543"/>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4D37FD-86B8-4C4F-AC34-F8E3B669F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638" y="3324746"/>
            <a:ext cx="1327150" cy="13271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2568ADB-F0FC-7348-BBF0-8B043F128595}"/>
              </a:ext>
            </a:extLst>
          </p:cNvPr>
          <p:cNvCxnSpPr/>
          <p:nvPr/>
        </p:nvCxnSpPr>
        <p:spPr>
          <a:xfrm>
            <a:off x="4686300" y="3935186"/>
            <a:ext cx="34453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DE3CD69-133B-3F40-858E-F7CB96EE5A49}"/>
              </a:ext>
            </a:extLst>
          </p:cNvPr>
          <p:cNvSpPr txBox="1"/>
          <p:nvPr/>
        </p:nvSpPr>
        <p:spPr>
          <a:xfrm>
            <a:off x="4930066" y="3521920"/>
            <a:ext cx="3273568" cy="369332"/>
          </a:xfrm>
          <a:prstGeom prst="rect">
            <a:avLst/>
          </a:prstGeom>
          <a:noFill/>
        </p:spPr>
        <p:txBody>
          <a:bodyPr wrap="square" rtlCol="0">
            <a:spAutoFit/>
          </a:bodyPr>
          <a:lstStyle/>
          <a:p>
            <a:r>
              <a:rPr lang="en-US" dirty="0"/>
              <a:t>Encrypted Handshake</a:t>
            </a:r>
          </a:p>
        </p:txBody>
      </p:sp>
    </p:spTree>
    <p:extLst>
      <p:ext uri="{BB962C8B-B14F-4D97-AF65-F5344CB8AC3E}">
        <p14:creationId xmlns:p14="http://schemas.microsoft.com/office/powerpoint/2010/main" val="2202445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A34F8-6BAE-EC4A-BC61-7E54E9B7F01E}"/>
              </a:ext>
            </a:extLst>
          </p:cNvPr>
          <p:cNvSpPr>
            <a:spLocks noGrp="1"/>
          </p:cNvSpPr>
          <p:nvPr>
            <p:ph type="title"/>
          </p:nvPr>
        </p:nvSpPr>
        <p:spPr/>
        <p:txBody>
          <a:bodyPr/>
          <a:lstStyle/>
          <a:p>
            <a:r>
              <a:rPr lang="en-US" dirty="0"/>
              <a:t>Attacks on SSLv2</a:t>
            </a:r>
          </a:p>
        </p:txBody>
      </p:sp>
      <p:sp>
        <p:nvSpPr>
          <p:cNvPr id="3" name="Content Placeholder 2">
            <a:extLst>
              <a:ext uri="{FF2B5EF4-FFF2-40B4-BE49-F238E27FC236}">
                <a16:creationId xmlns:a16="http://schemas.microsoft.com/office/drawing/2014/main" id="{E9CBF63D-D810-4D4C-939C-EC786715F3A9}"/>
              </a:ext>
            </a:extLst>
          </p:cNvPr>
          <p:cNvSpPr>
            <a:spLocks noGrp="1"/>
          </p:cNvSpPr>
          <p:nvPr>
            <p:ph idx="1"/>
          </p:nvPr>
        </p:nvSpPr>
        <p:spPr>
          <a:xfrm>
            <a:off x="2589212" y="2133600"/>
            <a:ext cx="9310180" cy="3777622"/>
          </a:xfrm>
        </p:spPr>
        <p:txBody>
          <a:bodyPr/>
          <a:lstStyle/>
          <a:p>
            <a:r>
              <a:rPr lang="en-US" dirty="0"/>
              <a:t>Many issues … </a:t>
            </a:r>
          </a:p>
          <a:p>
            <a:r>
              <a:rPr lang="en-US" dirty="0"/>
              <a:t>Major vulnerabilities:</a:t>
            </a:r>
          </a:p>
          <a:p>
            <a:r>
              <a:rPr lang="en-US" dirty="0" err="1"/>
              <a:t>Ciphersuite</a:t>
            </a:r>
            <a:r>
              <a:rPr lang="en-US" dirty="0"/>
              <a:t> list that is sent from the client to the server was NOT authenticated</a:t>
            </a:r>
          </a:p>
          <a:p>
            <a:r>
              <a:rPr lang="en-US" dirty="0"/>
              <a:t>Active attacker could modify the message to specify export-weakened ciphers </a:t>
            </a:r>
            <a:r>
              <a:rPr lang="en-US" i="1" dirty="0"/>
              <a:t>[will talk about it in the next slide]</a:t>
            </a:r>
            <a:r>
              <a:rPr lang="en-US" dirty="0"/>
              <a:t> or even Null!</a:t>
            </a:r>
          </a:p>
          <a:p>
            <a:r>
              <a:rPr lang="en-US" dirty="0"/>
              <a:t>RSA_NULL_NULL</a:t>
            </a:r>
          </a:p>
        </p:txBody>
      </p:sp>
      <p:pic>
        <p:nvPicPr>
          <p:cNvPr id="4" name="Picture 10">
            <a:extLst>
              <a:ext uri="{FF2B5EF4-FFF2-40B4-BE49-F238E27FC236}">
                <a16:creationId xmlns:a16="http://schemas.microsoft.com/office/drawing/2014/main" id="{DB6B4D8E-229A-8B41-AD15-8D69466DE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489" y="4484479"/>
            <a:ext cx="1195682" cy="11956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F9E73C-BACE-144D-994D-2FA57E36B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674" y="4336682"/>
            <a:ext cx="1327150" cy="1327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B34A3C2-57DD-944A-9CBD-448414429F6D}"/>
              </a:ext>
            </a:extLst>
          </p:cNvPr>
          <p:cNvCxnSpPr/>
          <p:nvPr/>
        </p:nvCxnSpPr>
        <p:spPr>
          <a:xfrm>
            <a:off x="4373336" y="4947122"/>
            <a:ext cx="34453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DB70EA5-EEFA-9248-AAF3-F1082F823CF9}"/>
              </a:ext>
            </a:extLst>
          </p:cNvPr>
          <p:cNvSpPr txBox="1"/>
          <p:nvPr/>
        </p:nvSpPr>
        <p:spPr>
          <a:xfrm>
            <a:off x="4541988" y="4408222"/>
            <a:ext cx="3108023" cy="369332"/>
          </a:xfrm>
          <a:prstGeom prst="rect">
            <a:avLst/>
          </a:prstGeom>
          <a:noFill/>
        </p:spPr>
        <p:txBody>
          <a:bodyPr wrap="square" rtlCol="0">
            <a:spAutoFit/>
          </a:bodyPr>
          <a:lstStyle/>
          <a:p>
            <a:r>
              <a:rPr lang="en-US" dirty="0"/>
              <a:t>Negotiate Capabilities</a:t>
            </a:r>
          </a:p>
        </p:txBody>
      </p:sp>
      <p:sp>
        <p:nvSpPr>
          <p:cNvPr id="8" name="TextBox 7">
            <a:extLst>
              <a:ext uri="{FF2B5EF4-FFF2-40B4-BE49-F238E27FC236}">
                <a16:creationId xmlns:a16="http://schemas.microsoft.com/office/drawing/2014/main" id="{D3062025-537C-D649-A71B-7BDF0AA58599}"/>
              </a:ext>
            </a:extLst>
          </p:cNvPr>
          <p:cNvSpPr txBox="1"/>
          <p:nvPr/>
        </p:nvSpPr>
        <p:spPr>
          <a:xfrm>
            <a:off x="2276247" y="5975822"/>
            <a:ext cx="2831875" cy="646331"/>
          </a:xfrm>
          <a:prstGeom prst="rect">
            <a:avLst/>
          </a:prstGeom>
          <a:noFill/>
        </p:spPr>
        <p:txBody>
          <a:bodyPr wrap="square" rtlCol="0">
            <a:spAutoFit/>
          </a:bodyPr>
          <a:lstStyle/>
          <a:p>
            <a:r>
              <a:rPr lang="en-US" dirty="0"/>
              <a:t>Ok … we can do that I guess …</a:t>
            </a:r>
          </a:p>
        </p:txBody>
      </p:sp>
      <p:sp>
        <p:nvSpPr>
          <p:cNvPr id="9" name="TextBox 8">
            <a:extLst>
              <a:ext uri="{FF2B5EF4-FFF2-40B4-BE49-F238E27FC236}">
                <a16:creationId xmlns:a16="http://schemas.microsoft.com/office/drawing/2014/main" id="{1F76377E-19B9-E749-9DE0-C9A9F5FA62EC}"/>
              </a:ext>
            </a:extLst>
          </p:cNvPr>
          <p:cNvSpPr txBox="1"/>
          <p:nvPr/>
        </p:nvSpPr>
        <p:spPr>
          <a:xfrm>
            <a:off x="7818665" y="5910724"/>
            <a:ext cx="3445329" cy="646331"/>
          </a:xfrm>
          <a:prstGeom prst="rect">
            <a:avLst/>
          </a:prstGeom>
          <a:noFill/>
        </p:spPr>
        <p:txBody>
          <a:bodyPr wrap="square" rtlCol="0">
            <a:spAutoFit/>
          </a:bodyPr>
          <a:lstStyle/>
          <a:p>
            <a:r>
              <a:rPr lang="en-US" dirty="0"/>
              <a:t>I speak TLS 1.0</a:t>
            </a:r>
          </a:p>
          <a:p>
            <a:r>
              <a:rPr lang="en-US" dirty="0"/>
              <a:t>I support cipher suites  X, Y</a:t>
            </a:r>
          </a:p>
        </p:txBody>
      </p:sp>
      <p:pic>
        <p:nvPicPr>
          <p:cNvPr id="10" name="Picture 8">
            <a:extLst>
              <a:ext uri="{FF2B5EF4-FFF2-40B4-BE49-F238E27FC236}">
                <a16:creationId xmlns:a16="http://schemas.microsoft.com/office/drawing/2014/main" id="{E51597B5-44F1-4441-A691-BC989BE8D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5" y="5405899"/>
            <a:ext cx="1009650" cy="1009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1997E91-9D1B-2D46-A44E-BAEB0949C027}"/>
              </a:ext>
            </a:extLst>
          </p:cNvPr>
          <p:cNvSpPr txBox="1"/>
          <p:nvPr/>
        </p:nvSpPr>
        <p:spPr>
          <a:xfrm>
            <a:off x="5085306" y="6415549"/>
            <a:ext cx="3004457" cy="369332"/>
          </a:xfrm>
          <a:prstGeom prst="rect">
            <a:avLst/>
          </a:prstGeom>
          <a:noFill/>
        </p:spPr>
        <p:txBody>
          <a:bodyPr wrap="square" rtlCol="0">
            <a:spAutoFit/>
          </a:bodyPr>
          <a:lstStyle/>
          <a:p>
            <a:r>
              <a:rPr lang="en-US" dirty="0"/>
              <a:t>Active Adversary </a:t>
            </a:r>
          </a:p>
        </p:txBody>
      </p:sp>
      <p:sp>
        <p:nvSpPr>
          <p:cNvPr id="12" name="&quot;No&quot; Symbol 11">
            <a:extLst>
              <a:ext uri="{FF2B5EF4-FFF2-40B4-BE49-F238E27FC236}">
                <a16:creationId xmlns:a16="http://schemas.microsoft.com/office/drawing/2014/main" id="{E188C05A-A52A-2D48-A71C-3CE153192200}"/>
              </a:ext>
            </a:extLst>
          </p:cNvPr>
          <p:cNvSpPr/>
          <p:nvPr/>
        </p:nvSpPr>
        <p:spPr>
          <a:xfrm>
            <a:off x="8288594" y="5707753"/>
            <a:ext cx="2020529" cy="1077128"/>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62737EE-CAD9-B94E-BBAA-F733AA496718}"/>
              </a:ext>
            </a:extLst>
          </p:cNvPr>
          <p:cNvSpPr txBox="1"/>
          <p:nvPr/>
        </p:nvSpPr>
        <p:spPr>
          <a:xfrm>
            <a:off x="6470773" y="5340666"/>
            <a:ext cx="2392184" cy="646331"/>
          </a:xfrm>
          <a:prstGeom prst="rect">
            <a:avLst/>
          </a:prstGeom>
          <a:noFill/>
        </p:spPr>
        <p:txBody>
          <a:bodyPr wrap="square" rtlCol="0">
            <a:spAutoFit/>
          </a:bodyPr>
          <a:lstStyle/>
          <a:p>
            <a:r>
              <a:rPr lang="en-US" dirty="0"/>
              <a:t>I only speak Null Cipher and SSLv2! </a:t>
            </a:r>
          </a:p>
        </p:txBody>
      </p:sp>
    </p:spTree>
    <p:extLst>
      <p:ext uri="{BB962C8B-B14F-4D97-AF65-F5344CB8AC3E}">
        <p14:creationId xmlns:p14="http://schemas.microsoft.com/office/powerpoint/2010/main" val="37183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A04B9-D2A9-0741-8167-2891EC2B455F}"/>
              </a:ext>
            </a:extLst>
          </p:cNvPr>
          <p:cNvSpPr>
            <a:spLocks noGrp="1"/>
          </p:cNvSpPr>
          <p:nvPr>
            <p:ph type="title"/>
          </p:nvPr>
        </p:nvSpPr>
        <p:spPr>
          <a:xfrm>
            <a:off x="649224" y="645106"/>
            <a:ext cx="5122652" cy="1259894"/>
          </a:xfrm>
        </p:spPr>
        <p:txBody>
          <a:bodyPr>
            <a:normAutofit/>
          </a:bodyPr>
          <a:lstStyle/>
          <a:p>
            <a:pPr defTabSz="457200" rtl="1" eaLnBrk="1" latinLnBrk="0" hangingPunct="1">
              <a:spcBef>
                <a:spcPct val="0"/>
              </a:spcBef>
              <a:buNone/>
            </a:pPr>
            <a:r>
              <a:rPr lang="en-US" dirty="0"/>
              <a:t>Export Keys</a:t>
            </a:r>
          </a:p>
        </p:txBody>
      </p:sp>
      <p:sp>
        <p:nvSpPr>
          <p:cNvPr id="11" name="Rectangle 1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BFB17D-142D-F44E-BE84-3A184342659E}"/>
              </a:ext>
            </a:extLst>
          </p:cNvPr>
          <p:cNvSpPr>
            <a:spLocks noGrp="1"/>
          </p:cNvSpPr>
          <p:nvPr>
            <p:ph idx="1"/>
          </p:nvPr>
        </p:nvSpPr>
        <p:spPr>
          <a:xfrm>
            <a:off x="649225" y="2133600"/>
            <a:ext cx="5122652" cy="3759253"/>
          </a:xfrm>
        </p:spPr>
        <p:txBody>
          <a:bodyPr>
            <a:normAutofit/>
          </a:bodyPr>
          <a:lstStyle/>
          <a:p>
            <a:r>
              <a:rPr lang="en-US" dirty="0"/>
              <a:t>40-bit ciphers</a:t>
            </a:r>
          </a:p>
          <a:p>
            <a:r>
              <a:rPr lang="en-US" dirty="0"/>
              <a:t>In 2004, a home computer can break it in under 2 weeks</a:t>
            </a:r>
          </a:p>
          <a:p>
            <a:r>
              <a:rPr lang="en-US" dirty="0"/>
              <a:t>With dedicated hardware, it can be broken in seconds!</a:t>
            </a:r>
          </a:p>
        </p:txBody>
      </p:sp>
      <p:pic>
        <p:nvPicPr>
          <p:cNvPr id="4" name="Picture 3">
            <a:extLst>
              <a:ext uri="{FF2B5EF4-FFF2-40B4-BE49-F238E27FC236}">
                <a16:creationId xmlns:a16="http://schemas.microsoft.com/office/drawing/2014/main" id="{2458D897-2AFC-EB4C-B733-07655AB18E38}"/>
              </a:ext>
            </a:extLst>
          </p:cNvPr>
          <p:cNvPicPr>
            <a:picLocks noChangeAspect="1"/>
          </p:cNvPicPr>
          <p:nvPr/>
        </p:nvPicPr>
        <p:blipFill>
          <a:blip r:embed="rId3"/>
          <a:stretch>
            <a:fillRect/>
          </a:stretch>
        </p:blipFill>
        <p:spPr>
          <a:xfrm>
            <a:off x="6311930" y="645106"/>
            <a:ext cx="5011598" cy="5247747"/>
          </a:xfrm>
          <a:prstGeom prst="rect">
            <a:avLst/>
          </a:prstGeom>
        </p:spPr>
      </p:pic>
      <p:sp>
        <p:nvSpPr>
          <p:cNvPr id="1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BBA39D-C443-D646-A58E-0848F3E8692C}"/>
              </a:ext>
            </a:extLst>
          </p:cNvPr>
          <p:cNvSpPr txBox="1"/>
          <p:nvPr/>
        </p:nvSpPr>
        <p:spPr>
          <a:xfrm>
            <a:off x="7540051" y="6061223"/>
            <a:ext cx="2758191" cy="369332"/>
          </a:xfrm>
          <a:prstGeom prst="rect">
            <a:avLst/>
          </a:prstGeom>
          <a:noFill/>
        </p:spPr>
        <p:txBody>
          <a:bodyPr wrap="square" rtlCol="0">
            <a:spAutoFit/>
          </a:bodyPr>
          <a:lstStyle/>
          <a:p>
            <a:r>
              <a:rPr lang="en-US" dirty="0" err="1"/>
              <a:t>Deepcrack</a:t>
            </a:r>
            <a:r>
              <a:rPr lang="en-US" dirty="0"/>
              <a:t> (1998)</a:t>
            </a:r>
          </a:p>
        </p:txBody>
      </p:sp>
    </p:spTree>
    <p:extLst>
      <p:ext uri="{BB962C8B-B14F-4D97-AF65-F5344CB8AC3E}">
        <p14:creationId xmlns:p14="http://schemas.microsoft.com/office/powerpoint/2010/main" val="1382077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7F64-0595-5241-BC22-9D66884EB561}"/>
              </a:ext>
            </a:extLst>
          </p:cNvPr>
          <p:cNvSpPr>
            <a:spLocks noGrp="1"/>
          </p:cNvSpPr>
          <p:nvPr>
            <p:ph type="title"/>
          </p:nvPr>
        </p:nvSpPr>
        <p:spPr/>
        <p:txBody>
          <a:bodyPr/>
          <a:lstStyle/>
          <a:p>
            <a:pPr algn="l" defTabSz="457200" rtl="1" eaLnBrk="1" latinLnBrk="0" hangingPunct="1">
              <a:spcBef>
                <a:spcPct val="0"/>
              </a:spcBef>
              <a:buNone/>
            </a:pPr>
            <a:r>
              <a:rPr lang="en-US" dirty="0"/>
              <a:t>Browsers No Longer Support Export Ciphers</a:t>
            </a:r>
          </a:p>
        </p:txBody>
      </p:sp>
      <p:sp>
        <p:nvSpPr>
          <p:cNvPr id="3" name="Content Placeholder 2">
            <a:extLst>
              <a:ext uri="{FF2B5EF4-FFF2-40B4-BE49-F238E27FC236}">
                <a16:creationId xmlns:a16="http://schemas.microsoft.com/office/drawing/2014/main" id="{E4069BCC-B67E-1344-84CC-5E9ABEF2C81C}"/>
              </a:ext>
            </a:extLst>
          </p:cNvPr>
          <p:cNvSpPr>
            <a:spLocks noGrp="1"/>
          </p:cNvSpPr>
          <p:nvPr>
            <p:ph idx="1"/>
          </p:nvPr>
        </p:nvSpPr>
        <p:spPr/>
        <p:txBody>
          <a:bodyPr/>
          <a:lstStyle/>
          <a:p>
            <a:r>
              <a:rPr lang="en-US" dirty="0"/>
              <a:t>In 2015, a statistic proved that about 30% of the servers in the wild still use export </a:t>
            </a:r>
            <a:r>
              <a:rPr lang="en-US" dirty="0" err="1"/>
              <a:t>ciphersuites</a:t>
            </a:r>
            <a:r>
              <a:rPr lang="en-US" dirty="0"/>
              <a:t>!</a:t>
            </a:r>
          </a:p>
          <a:p>
            <a:r>
              <a:rPr lang="en-US" dirty="0"/>
              <a:t>Modern browsers no longer support export ciphers today.</a:t>
            </a:r>
          </a:p>
          <a:p>
            <a:r>
              <a:rPr lang="en-US" dirty="0"/>
              <a:t>However, we can still use curl and </a:t>
            </a:r>
            <a:r>
              <a:rPr lang="en-US" dirty="0" err="1"/>
              <a:t>wget</a:t>
            </a:r>
            <a:r>
              <a:rPr lang="en-US" dirty="0"/>
              <a:t> ^_^</a:t>
            </a:r>
          </a:p>
        </p:txBody>
      </p:sp>
    </p:spTree>
    <p:extLst>
      <p:ext uri="{BB962C8B-B14F-4D97-AF65-F5344CB8AC3E}">
        <p14:creationId xmlns:p14="http://schemas.microsoft.com/office/powerpoint/2010/main" val="215091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3296-EC5C-0D42-BCFA-A5EF8D7F4951}"/>
              </a:ext>
            </a:extLst>
          </p:cNvPr>
          <p:cNvSpPr>
            <a:spLocks noGrp="1"/>
          </p:cNvSpPr>
          <p:nvPr>
            <p:ph type="title"/>
          </p:nvPr>
        </p:nvSpPr>
        <p:spPr/>
        <p:txBody>
          <a:bodyPr/>
          <a:lstStyle/>
          <a:p>
            <a:r>
              <a:rPr lang="en-US" dirty="0"/>
              <a:t>SSLv2 Deprecation</a:t>
            </a:r>
          </a:p>
        </p:txBody>
      </p:sp>
      <p:sp>
        <p:nvSpPr>
          <p:cNvPr id="3" name="Content Placeholder 2">
            <a:extLst>
              <a:ext uri="{FF2B5EF4-FFF2-40B4-BE49-F238E27FC236}">
                <a16:creationId xmlns:a16="http://schemas.microsoft.com/office/drawing/2014/main" id="{2248F1DB-3E1C-D54E-BF10-453ACD90AAB1}"/>
              </a:ext>
            </a:extLst>
          </p:cNvPr>
          <p:cNvSpPr>
            <a:spLocks noGrp="1"/>
          </p:cNvSpPr>
          <p:nvPr>
            <p:ph idx="1"/>
          </p:nvPr>
        </p:nvSpPr>
        <p:spPr/>
        <p:txBody>
          <a:bodyPr/>
          <a:lstStyle/>
          <a:p>
            <a:r>
              <a:rPr lang="en-US" dirty="0"/>
              <a:t>SSLv2 was deprecated in 2011</a:t>
            </a:r>
          </a:p>
        </p:txBody>
      </p:sp>
    </p:spTree>
    <p:extLst>
      <p:ext uri="{BB962C8B-B14F-4D97-AF65-F5344CB8AC3E}">
        <p14:creationId xmlns:p14="http://schemas.microsoft.com/office/powerpoint/2010/main" val="3109075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6E76-2AA8-CF4A-A8BB-9F4C39AC188B}"/>
              </a:ext>
            </a:extLst>
          </p:cNvPr>
          <p:cNvSpPr>
            <a:spLocks noGrp="1"/>
          </p:cNvSpPr>
          <p:nvPr>
            <p:ph type="title"/>
          </p:nvPr>
        </p:nvSpPr>
        <p:spPr/>
        <p:txBody>
          <a:bodyPr/>
          <a:lstStyle/>
          <a:p>
            <a:r>
              <a:rPr lang="en-US" dirty="0"/>
              <a:t>SSLv3</a:t>
            </a:r>
          </a:p>
        </p:txBody>
      </p:sp>
      <p:sp>
        <p:nvSpPr>
          <p:cNvPr id="3" name="Content Placeholder 2">
            <a:extLst>
              <a:ext uri="{FF2B5EF4-FFF2-40B4-BE49-F238E27FC236}">
                <a16:creationId xmlns:a16="http://schemas.microsoft.com/office/drawing/2014/main" id="{184C9441-F35D-B24E-89FF-F142D16817DC}"/>
              </a:ext>
            </a:extLst>
          </p:cNvPr>
          <p:cNvSpPr>
            <a:spLocks noGrp="1"/>
          </p:cNvSpPr>
          <p:nvPr>
            <p:ph idx="1"/>
          </p:nvPr>
        </p:nvSpPr>
        <p:spPr/>
        <p:txBody>
          <a:bodyPr/>
          <a:lstStyle/>
          <a:p>
            <a:r>
              <a:rPr lang="en-US" dirty="0"/>
              <a:t>All of the problems of SSLv2 has been fixed!</a:t>
            </a:r>
          </a:p>
          <a:p>
            <a:r>
              <a:rPr lang="en-US" dirty="0"/>
              <a:t>The communication message between the client and server is now authenticated using a MAC (Message Authentication Code) so attackers can’t change it!</a:t>
            </a:r>
          </a:p>
          <a:p>
            <a:r>
              <a:rPr lang="en-US" dirty="0"/>
              <a:t>However, the “change cipher spec” message is NOT included in the MAC!</a:t>
            </a:r>
          </a:p>
          <a:p>
            <a:r>
              <a:rPr lang="en-US" dirty="0"/>
              <a:t>This means that the attacker can now read your traffic because he CAN change the ciphers AGAIN!</a:t>
            </a:r>
          </a:p>
        </p:txBody>
      </p:sp>
    </p:spTree>
    <p:extLst>
      <p:ext uri="{BB962C8B-B14F-4D97-AF65-F5344CB8AC3E}">
        <p14:creationId xmlns:p14="http://schemas.microsoft.com/office/powerpoint/2010/main" val="1423900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BF7E-1825-B34F-B33D-4D1FE143975F}"/>
              </a:ext>
            </a:extLst>
          </p:cNvPr>
          <p:cNvSpPr>
            <a:spLocks noGrp="1"/>
          </p:cNvSpPr>
          <p:nvPr>
            <p:ph type="title"/>
          </p:nvPr>
        </p:nvSpPr>
        <p:spPr/>
        <p:txBody>
          <a:bodyPr/>
          <a:lstStyle/>
          <a:p>
            <a:r>
              <a:rPr lang="en-US" dirty="0"/>
              <a:t>Version Rollback</a:t>
            </a:r>
          </a:p>
        </p:txBody>
      </p:sp>
      <p:sp>
        <p:nvSpPr>
          <p:cNvPr id="3" name="Content Placeholder 2">
            <a:extLst>
              <a:ext uri="{FF2B5EF4-FFF2-40B4-BE49-F238E27FC236}">
                <a16:creationId xmlns:a16="http://schemas.microsoft.com/office/drawing/2014/main" id="{3133C131-1D51-6A41-8109-1E7A46E6A01D}"/>
              </a:ext>
            </a:extLst>
          </p:cNvPr>
          <p:cNvSpPr>
            <a:spLocks noGrp="1"/>
          </p:cNvSpPr>
          <p:nvPr>
            <p:ph idx="1"/>
          </p:nvPr>
        </p:nvSpPr>
        <p:spPr/>
        <p:txBody>
          <a:bodyPr/>
          <a:lstStyle/>
          <a:p>
            <a:r>
              <a:rPr lang="en-US" dirty="0"/>
              <a:t>The release of SSLv3 didn’t make SSLv2 browsers go away immediately</a:t>
            </a:r>
          </a:p>
          <a:p>
            <a:r>
              <a:rPr lang="en-US" dirty="0"/>
              <a:t>Servers still accepted SSLv2 requests</a:t>
            </a:r>
          </a:p>
          <a:p>
            <a:r>
              <a:rPr lang="en-US" dirty="0"/>
              <a:t>Attacker could specify SSLv2 and actually perform SSLv2 Attacks on SSLv3</a:t>
            </a:r>
          </a:p>
        </p:txBody>
      </p:sp>
    </p:spTree>
    <p:extLst>
      <p:ext uri="{BB962C8B-B14F-4D97-AF65-F5344CB8AC3E}">
        <p14:creationId xmlns:p14="http://schemas.microsoft.com/office/powerpoint/2010/main" val="789360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9B91-DCB2-7341-8E78-DA2A5FAC7257}"/>
              </a:ext>
            </a:extLst>
          </p:cNvPr>
          <p:cNvSpPr>
            <a:spLocks noGrp="1"/>
          </p:cNvSpPr>
          <p:nvPr>
            <p:ph type="title"/>
          </p:nvPr>
        </p:nvSpPr>
        <p:spPr/>
        <p:txBody>
          <a:bodyPr/>
          <a:lstStyle/>
          <a:p>
            <a:pPr algn="l" defTabSz="457200" rtl="1" eaLnBrk="1" latinLnBrk="0" hangingPunct="1">
              <a:spcBef>
                <a:spcPct val="0"/>
              </a:spcBef>
              <a:buNone/>
            </a:pPr>
            <a:r>
              <a:rPr lang="en-US" dirty="0"/>
              <a:t>Traffic Analysis:SSLv3</a:t>
            </a:r>
          </a:p>
        </p:txBody>
      </p:sp>
      <p:sp>
        <p:nvSpPr>
          <p:cNvPr id="3" name="Content Placeholder 2">
            <a:extLst>
              <a:ext uri="{FF2B5EF4-FFF2-40B4-BE49-F238E27FC236}">
                <a16:creationId xmlns:a16="http://schemas.microsoft.com/office/drawing/2014/main" id="{7EDC0D53-19D8-3F42-ABED-8DB1B6C63D16}"/>
              </a:ext>
            </a:extLst>
          </p:cNvPr>
          <p:cNvSpPr>
            <a:spLocks noGrp="1"/>
          </p:cNvSpPr>
          <p:nvPr>
            <p:ph idx="1"/>
          </p:nvPr>
        </p:nvSpPr>
        <p:spPr/>
        <p:txBody>
          <a:bodyPr/>
          <a:lstStyle/>
          <a:p>
            <a:r>
              <a:rPr lang="en-US" dirty="0"/>
              <a:t>With the request, an attacker can see the size of the HTTP request.</a:t>
            </a:r>
          </a:p>
          <a:p>
            <a:r>
              <a:rPr lang="en-US" dirty="0"/>
              <a:t>This may allow him to “guess” things such as:</a:t>
            </a:r>
          </a:p>
          <a:p>
            <a:r>
              <a:rPr lang="en-US" dirty="0"/>
              <a:t>The file the user downloaded via its size</a:t>
            </a:r>
          </a:p>
          <a:p>
            <a:r>
              <a:rPr lang="en-US" dirty="0"/>
              <a:t>The visited URL</a:t>
            </a:r>
          </a:p>
          <a:p>
            <a:r>
              <a:rPr lang="en-US" dirty="0"/>
              <a:t>This is even worse in VoIP! Why?</a:t>
            </a:r>
          </a:p>
          <a:p>
            <a:r>
              <a:rPr lang="en-US" b="1" dirty="0"/>
              <a:t>Silence !</a:t>
            </a:r>
            <a:endParaRPr lang="en-US" dirty="0"/>
          </a:p>
          <a:p>
            <a:r>
              <a:rPr lang="en-US" dirty="0"/>
              <a:t>How is this fixed?</a:t>
            </a:r>
          </a:p>
        </p:txBody>
      </p:sp>
    </p:spTree>
    <p:extLst>
      <p:ext uri="{BB962C8B-B14F-4D97-AF65-F5344CB8AC3E}">
        <p14:creationId xmlns:p14="http://schemas.microsoft.com/office/powerpoint/2010/main" val="10285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B0E3-221A-E946-933D-154A204ACEEF}"/>
              </a:ext>
            </a:extLst>
          </p:cNvPr>
          <p:cNvSpPr>
            <a:spLocks noGrp="1"/>
          </p:cNvSpPr>
          <p:nvPr>
            <p:ph type="title"/>
          </p:nvPr>
        </p:nvSpPr>
        <p:spPr/>
        <p:txBody>
          <a:bodyPr/>
          <a:lstStyle/>
          <a:p>
            <a:r>
              <a:rPr lang="en-US" dirty="0"/>
              <a:t>Why Talk About SSL/TLS Now?</a:t>
            </a:r>
          </a:p>
        </p:txBody>
      </p:sp>
      <p:sp>
        <p:nvSpPr>
          <p:cNvPr id="3" name="Content Placeholder 2">
            <a:extLst>
              <a:ext uri="{FF2B5EF4-FFF2-40B4-BE49-F238E27FC236}">
                <a16:creationId xmlns:a16="http://schemas.microsoft.com/office/drawing/2014/main" id="{978E5B84-F559-B043-BA24-0125DE100501}"/>
              </a:ext>
            </a:extLst>
          </p:cNvPr>
          <p:cNvSpPr>
            <a:spLocks noGrp="1"/>
          </p:cNvSpPr>
          <p:nvPr>
            <p:ph idx="1"/>
          </p:nvPr>
        </p:nvSpPr>
        <p:spPr/>
        <p:txBody>
          <a:bodyPr/>
          <a:lstStyle/>
          <a:p>
            <a:r>
              <a:rPr lang="en-US" dirty="0"/>
              <a:t>It doesn’t seem that people really understand what’s going on …</a:t>
            </a:r>
          </a:p>
          <a:p>
            <a:r>
              <a:rPr lang="en-US" dirty="0"/>
              <a:t>Does TLS make a website legit/secure 100%?</a:t>
            </a:r>
          </a:p>
          <a:p>
            <a:r>
              <a:rPr lang="en-US" dirty="0"/>
              <a:t>Is it about the lock?</a:t>
            </a:r>
          </a:p>
          <a:p>
            <a:r>
              <a:rPr lang="en-US" dirty="0"/>
              <a:t>Is it about the version? The ciphers?</a:t>
            </a:r>
          </a:p>
        </p:txBody>
      </p:sp>
    </p:spTree>
    <p:extLst>
      <p:ext uri="{BB962C8B-B14F-4D97-AF65-F5344CB8AC3E}">
        <p14:creationId xmlns:p14="http://schemas.microsoft.com/office/powerpoint/2010/main" val="3206955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9224-154A-D945-A0A8-09B52FE2EC7F}"/>
              </a:ext>
            </a:extLst>
          </p:cNvPr>
          <p:cNvSpPr>
            <a:spLocks noGrp="1"/>
          </p:cNvSpPr>
          <p:nvPr>
            <p:ph type="title"/>
          </p:nvPr>
        </p:nvSpPr>
        <p:spPr/>
        <p:txBody>
          <a:bodyPr/>
          <a:lstStyle/>
          <a:p>
            <a:r>
              <a:rPr lang="en-US" dirty="0"/>
              <a:t>SSLv3: Weak Ciphers All the WAY!</a:t>
            </a:r>
          </a:p>
        </p:txBody>
      </p:sp>
      <p:sp>
        <p:nvSpPr>
          <p:cNvPr id="3" name="Content Placeholder 2">
            <a:extLst>
              <a:ext uri="{FF2B5EF4-FFF2-40B4-BE49-F238E27FC236}">
                <a16:creationId xmlns:a16="http://schemas.microsoft.com/office/drawing/2014/main" id="{534DEC27-CA3A-D249-8E42-9AEE8D2F6085}"/>
              </a:ext>
            </a:extLst>
          </p:cNvPr>
          <p:cNvSpPr>
            <a:spLocks noGrp="1"/>
          </p:cNvSpPr>
          <p:nvPr>
            <p:ph idx="1"/>
          </p:nvPr>
        </p:nvSpPr>
        <p:spPr/>
        <p:txBody>
          <a:bodyPr/>
          <a:lstStyle/>
          <a:p>
            <a:r>
              <a:rPr lang="en-US" dirty="0"/>
              <a:t>SSLv3 and below only supported cipher suites that were affected by POODLE (Padding Oracle Attack)</a:t>
            </a:r>
          </a:p>
          <a:p>
            <a:r>
              <a:rPr lang="en-US" dirty="0"/>
              <a:t>The only cipher that wasn’t affected was RC4, which leaks information!</a:t>
            </a:r>
          </a:p>
          <a:p>
            <a:r>
              <a:rPr lang="en-US" dirty="0"/>
              <a:t>As a result, SSLv3 was deprecated in 2015</a:t>
            </a:r>
          </a:p>
        </p:txBody>
      </p:sp>
    </p:spTree>
    <p:extLst>
      <p:ext uri="{BB962C8B-B14F-4D97-AF65-F5344CB8AC3E}">
        <p14:creationId xmlns:p14="http://schemas.microsoft.com/office/powerpoint/2010/main" val="1116646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E5EBA-9E90-B746-A8E0-2A1B5A815A7E}"/>
              </a:ext>
            </a:extLst>
          </p:cNvPr>
          <p:cNvSpPr>
            <a:spLocks noGrp="1"/>
          </p:cNvSpPr>
          <p:nvPr>
            <p:ph type="title"/>
          </p:nvPr>
        </p:nvSpPr>
        <p:spPr/>
        <p:txBody>
          <a:bodyPr/>
          <a:lstStyle/>
          <a:p>
            <a:r>
              <a:rPr lang="en-US" dirty="0"/>
              <a:t>HTTP &gt; HTTPS</a:t>
            </a:r>
          </a:p>
        </p:txBody>
      </p:sp>
      <p:sp>
        <p:nvSpPr>
          <p:cNvPr id="3" name="Content Placeholder 2">
            <a:extLst>
              <a:ext uri="{FF2B5EF4-FFF2-40B4-BE49-F238E27FC236}">
                <a16:creationId xmlns:a16="http://schemas.microsoft.com/office/drawing/2014/main" id="{379058DC-BA51-0D4E-B701-A00969960A84}"/>
              </a:ext>
            </a:extLst>
          </p:cNvPr>
          <p:cNvSpPr>
            <a:spLocks noGrp="1"/>
          </p:cNvSpPr>
          <p:nvPr>
            <p:ph idx="1"/>
          </p:nvPr>
        </p:nvSpPr>
        <p:spPr/>
        <p:txBody>
          <a:bodyPr/>
          <a:lstStyle/>
          <a:p>
            <a:r>
              <a:rPr lang="en-US" dirty="0"/>
              <a:t>How do you visit Google?</a:t>
            </a:r>
          </a:p>
          <a:p>
            <a:endParaRPr lang="en-US" dirty="0"/>
          </a:p>
        </p:txBody>
      </p:sp>
      <p:pic>
        <p:nvPicPr>
          <p:cNvPr id="5" name="Picture 4">
            <a:extLst>
              <a:ext uri="{FF2B5EF4-FFF2-40B4-BE49-F238E27FC236}">
                <a16:creationId xmlns:a16="http://schemas.microsoft.com/office/drawing/2014/main" id="{F7B8BDFD-F7D8-F14F-AFFA-C4DD8205D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438" y="3746352"/>
            <a:ext cx="1327150" cy="1327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D08682-DD3A-C34D-B789-7F6A7544AF34}"/>
              </a:ext>
            </a:extLst>
          </p:cNvPr>
          <p:cNvSpPr txBox="1"/>
          <p:nvPr/>
        </p:nvSpPr>
        <p:spPr>
          <a:xfrm>
            <a:off x="5410128" y="3586009"/>
            <a:ext cx="3273568" cy="369332"/>
          </a:xfrm>
          <a:prstGeom prst="rect">
            <a:avLst/>
          </a:prstGeom>
          <a:noFill/>
        </p:spPr>
        <p:txBody>
          <a:bodyPr wrap="square" rtlCol="0">
            <a:spAutoFit/>
          </a:bodyPr>
          <a:lstStyle/>
          <a:p>
            <a:r>
              <a:rPr lang="en-US" dirty="0" err="1"/>
              <a:t>Google.com</a:t>
            </a:r>
            <a:endParaRPr lang="en-US" dirty="0"/>
          </a:p>
        </p:txBody>
      </p:sp>
      <p:cxnSp>
        <p:nvCxnSpPr>
          <p:cNvPr id="9" name="Straight Arrow Connector 8">
            <a:extLst>
              <a:ext uri="{FF2B5EF4-FFF2-40B4-BE49-F238E27FC236}">
                <a16:creationId xmlns:a16="http://schemas.microsoft.com/office/drawing/2014/main" id="{6DFDD2C2-C29E-7D47-AB6E-A7E4A654A087}"/>
              </a:ext>
            </a:extLst>
          </p:cNvPr>
          <p:cNvCxnSpPr/>
          <p:nvPr/>
        </p:nvCxnSpPr>
        <p:spPr>
          <a:xfrm flipH="1">
            <a:off x="4930066" y="4114800"/>
            <a:ext cx="27390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3EEF41-E547-7646-B0B6-6DE42D5B82E0}"/>
              </a:ext>
            </a:extLst>
          </p:cNvPr>
          <p:cNvSpPr txBox="1"/>
          <p:nvPr/>
        </p:nvSpPr>
        <p:spPr>
          <a:xfrm>
            <a:off x="4101407" y="3241884"/>
            <a:ext cx="4837806" cy="369332"/>
          </a:xfrm>
          <a:prstGeom prst="rect">
            <a:avLst/>
          </a:prstGeom>
          <a:noFill/>
        </p:spPr>
        <p:txBody>
          <a:bodyPr wrap="square" rtlCol="0">
            <a:spAutoFit/>
          </a:bodyPr>
          <a:lstStyle/>
          <a:p>
            <a:r>
              <a:rPr lang="en-US" dirty="0"/>
              <a:t>This will be an HTTP request on port 80</a:t>
            </a:r>
          </a:p>
        </p:txBody>
      </p:sp>
      <p:cxnSp>
        <p:nvCxnSpPr>
          <p:cNvPr id="12" name="Straight Arrow Connector 11">
            <a:extLst>
              <a:ext uri="{FF2B5EF4-FFF2-40B4-BE49-F238E27FC236}">
                <a16:creationId xmlns:a16="http://schemas.microsoft.com/office/drawing/2014/main" id="{F622ABB4-B7F1-DB42-8D6C-8F7C339C3325}"/>
              </a:ext>
            </a:extLst>
          </p:cNvPr>
          <p:cNvCxnSpPr/>
          <p:nvPr/>
        </p:nvCxnSpPr>
        <p:spPr>
          <a:xfrm flipV="1">
            <a:off x="4987006" y="4782943"/>
            <a:ext cx="2625213" cy="16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9274517-0825-1846-B34F-93BB90CE0D6D}"/>
              </a:ext>
            </a:extLst>
          </p:cNvPr>
          <p:cNvSpPr txBox="1"/>
          <p:nvPr/>
        </p:nvSpPr>
        <p:spPr>
          <a:xfrm>
            <a:off x="4121806" y="4364646"/>
            <a:ext cx="5442155" cy="369332"/>
          </a:xfrm>
          <a:prstGeom prst="rect">
            <a:avLst/>
          </a:prstGeom>
          <a:noFill/>
        </p:spPr>
        <p:txBody>
          <a:bodyPr wrap="square" rtlCol="0">
            <a:spAutoFit/>
          </a:bodyPr>
          <a:lstStyle/>
          <a:p>
            <a:r>
              <a:rPr lang="en-US" dirty="0"/>
              <a:t>Redirects the user to https://</a:t>
            </a:r>
            <a:r>
              <a:rPr lang="en-US" dirty="0" err="1"/>
              <a:t>google.com</a:t>
            </a:r>
            <a:endParaRPr lang="en-US" dirty="0"/>
          </a:p>
        </p:txBody>
      </p:sp>
      <p:cxnSp>
        <p:nvCxnSpPr>
          <p:cNvPr id="15" name="Straight Arrow Connector 14">
            <a:extLst>
              <a:ext uri="{FF2B5EF4-FFF2-40B4-BE49-F238E27FC236}">
                <a16:creationId xmlns:a16="http://schemas.microsoft.com/office/drawing/2014/main" id="{F86360F8-E477-0241-ADB1-AA98970C7859}"/>
              </a:ext>
            </a:extLst>
          </p:cNvPr>
          <p:cNvCxnSpPr/>
          <p:nvPr/>
        </p:nvCxnSpPr>
        <p:spPr>
          <a:xfrm flipH="1">
            <a:off x="4748981" y="5338916"/>
            <a:ext cx="28632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58A0F68D-FA19-AF4A-AEA6-0F3459F8CCA7}"/>
              </a:ext>
            </a:extLst>
          </p:cNvPr>
          <p:cNvSpPr/>
          <p:nvPr/>
        </p:nvSpPr>
        <p:spPr>
          <a:xfrm>
            <a:off x="4129787" y="5398265"/>
            <a:ext cx="4583306" cy="369332"/>
          </a:xfrm>
          <a:prstGeom prst="rect">
            <a:avLst/>
          </a:prstGeom>
        </p:spPr>
        <p:txBody>
          <a:bodyPr wrap="none">
            <a:spAutoFit/>
          </a:bodyPr>
          <a:lstStyle/>
          <a:p>
            <a:r>
              <a:rPr lang="en-US" dirty="0"/>
              <a:t>This will be an HTTPS request on port 443</a:t>
            </a:r>
          </a:p>
        </p:txBody>
      </p:sp>
      <p:sp>
        <p:nvSpPr>
          <p:cNvPr id="17" name="TextBox 16">
            <a:extLst>
              <a:ext uri="{FF2B5EF4-FFF2-40B4-BE49-F238E27FC236}">
                <a16:creationId xmlns:a16="http://schemas.microsoft.com/office/drawing/2014/main" id="{C4A19140-BD67-7745-890E-8C16D0768CB2}"/>
              </a:ext>
            </a:extLst>
          </p:cNvPr>
          <p:cNvSpPr txBox="1"/>
          <p:nvPr/>
        </p:nvSpPr>
        <p:spPr>
          <a:xfrm>
            <a:off x="4987006" y="4962578"/>
            <a:ext cx="3273568" cy="369332"/>
          </a:xfrm>
          <a:prstGeom prst="rect">
            <a:avLst/>
          </a:prstGeom>
          <a:noFill/>
        </p:spPr>
        <p:txBody>
          <a:bodyPr wrap="square" rtlCol="0">
            <a:spAutoFit/>
          </a:bodyPr>
          <a:lstStyle/>
          <a:p>
            <a:r>
              <a:rPr lang="en-US" dirty="0"/>
              <a:t>https://</a:t>
            </a:r>
            <a:r>
              <a:rPr lang="en-US" dirty="0" err="1"/>
              <a:t>google.com</a:t>
            </a:r>
            <a:endParaRPr lang="en-US" dirty="0"/>
          </a:p>
        </p:txBody>
      </p:sp>
      <p:pic>
        <p:nvPicPr>
          <p:cNvPr id="18" name="Picture 17">
            <a:extLst>
              <a:ext uri="{FF2B5EF4-FFF2-40B4-BE49-F238E27FC236}">
                <a16:creationId xmlns:a16="http://schemas.microsoft.com/office/drawing/2014/main" id="{BD9B170D-D6BC-5C40-B19E-B3C6741FFF12}"/>
              </a:ext>
            </a:extLst>
          </p:cNvPr>
          <p:cNvPicPr>
            <a:picLocks noChangeAspect="1"/>
          </p:cNvPicPr>
          <p:nvPr/>
        </p:nvPicPr>
        <p:blipFill>
          <a:blip r:embed="rId4"/>
          <a:stretch>
            <a:fillRect/>
          </a:stretch>
        </p:blipFill>
        <p:spPr>
          <a:xfrm>
            <a:off x="545270" y="3794178"/>
            <a:ext cx="3454400" cy="1168400"/>
          </a:xfrm>
          <a:prstGeom prst="rect">
            <a:avLst/>
          </a:prstGeom>
        </p:spPr>
      </p:pic>
      <p:sp>
        <p:nvSpPr>
          <p:cNvPr id="4" name="TextBox 3">
            <a:extLst>
              <a:ext uri="{FF2B5EF4-FFF2-40B4-BE49-F238E27FC236}">
                <a16:creationId xmlns:a16="http://schemas.microsoft.com/office/drawing/2014/main" id="{5F5AEB46-CB7F-984A-BE14-652020363765}"/>
              </a:ext>
            </a:extLst>
          </p:cNvPr>
          <p:cNvSpPr txBox="1"/>
          <p:nvPr/>
        </p:nvSpPr>
        <p:spPr>
          <a:xfrm>
            <a:off x="2589212" y="6066971"/>
            <a:ext cx="3172959" cy="369332"/>
          </a:xfrm>
          <a:prstGeom prst="rect">
            <a:avLst/>
          </a:prstGeom>
          <a:noFill/>
        </p:spPr>
        <p:txBody>
          <a:bodyPr wrap="square" rtlCol="0">
            <a:spAutoFit/>
          </a:bodyPr>
          <a:lstStyle/>
          <a:p>
            <a:r>
              <a:rPr lang="en-US" dirty="0"/>
              <a:t>What’s the problem here?</a:t>
            </a:r>
          </a:p>
        </p:txBody>
      </p:sp>
      <p:sp>
        <p:nvSpPr>
          <p:cNvPr id="11" name="Donut 10">
            <a:extLst>
              <a:ext uri="{FF2B5EF4-FFF2-40B4-BE49-F238E27FC236}">
                <a16:creationId xmlns:a16="http://schemas.microsoft.com/office/drawing/2014/main" id="{320E98E4-50AE-1840-A5BB-15CC249A8269}"/>
              </a:ext>
            </a:extLst>
          </p:cNvPr>
          <p:cNvSpPr/>
          <p:nvPr/>
        </p:nvSpPr>
        <p:spPr>
          <a:xfrm>
            <a:off x="3506137" y="2461588"/>
            <a:ext cx="5609325" cy="2103120"/>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06895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6" grpId="0"/>
      <p:bldP spid="17"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88AA-52BA-CA4B-AFA1-8CC4A758B2A9}"/>
              </a:ext>
            </a:extLst>
          </p:cNvPr>
          <p:cNvSpPr>
            <a:spLocks noGrp="1"/>
          </p:cNvSpPr>
          <p:nvPr>
            <p:ph type="title"/>
          </p:nvPr>
        </p:nvSpPr>
        <p:spPr/>
        <p:txBody>
          <a:bodyPr/>
          <a:lstStyle/>
          <a:p>
            <a:r>
              <a:rPr lang="en-US" dirty="0"/>
              <a:t>HSTS (HTTP Strict Transport Security)</a:t>
            </a:r>
          </a:p>
        </p:txBody>
      </p:sp>
      <p:sp>
        <p:nvSpPr>
          <p:cNvPr id="3" name="Content Placeholder 2">
            <a:extLst>
              <a:ext uri="{FF2B5EF4-FFF2-40B4-BE49-F238E27FC236}">
                <a16:creationId xmlns:a16="http://schemas.microsoft.com/office/drawing/2014/main" id="{7C02494F-E298-6D44-AA36-9E8CA86E11FC}"/>
              </a:ext>
            </a:extLst>
          </p:cNvPr>
          <p:cNvSpPr>
            <a:spLocks noGrp="1"/>
          </p:cNvSpPr>
          <p:nvPr>
            <p:ph idx="1"/>
          </p:nvPr>
        </p:nvSpPr>
        <p:spPr/>
        <p:txBody>
          <a:bodyPr/>
          <a:lstStyle/>
          <a:p>
            <a:r>
              <a:rPr lang="en-US" dirty="0"/>
              <a:t>IF it is enabled at that server, and your browser has already contacted the server before using a secure communication, it will NEVER send an HTTP request to that server!</a:t>
            </a:r>
          </a:p>
          <a:p>
            <a:r>
              <a:rPr lang="en-US" dirty="0"/>
              <a:t>Basically, what it does is that it will PIN this website to ALWAYS use HTTPS</a:t>
            </a:r>
          </a:p>
          <a:p>
            <a:r>
              <a:rPr lang="en-US" dirty="0"/>
              <a:t>Downside?</a:t>
            </a:r>
          </a:p>
          <a:p>
            <a:r>
              <a:rPr lang="en-US" dirty="0"/>
              <a:t>Trust on first use</a:t>
            </a:r>
          </a:p>
        </p:txBody>
      </p:sp>
    </p:spTree>
    <p:extLst>
      <p:ext uri="{BB962C8B-B14F-4D97-AF65-F5344CB8AC3E}">
        <p14:creationId xmlns:p14="http://schemas.microsoft.com/office/powerpoint/2010/main" val="15499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9B1AFE-0F39-884C-8203-04C9237CA5AC}"/>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Chrome HSTS</a:t>
            </a:r>
          </a:p>
        </p:txBody>
      </p:sp>
      <p:sp>
        <p:nvSpPr>
          <p:cNvPr id="107"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A6AB9AAC-461B-EE47-94C3-557A2A0175A3}"/>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dirty="0">
                <a:solidFill>
                  <a:srgbClr val="FEFFFF"/>
                </a:solidFill>
              </a:rPr>
              <a:t>Chrome has a list of websites that it will always connect to via HTTPS</a:t>
            </a:r>
          </a:p>
        </p:txBody>
      </p:sp>
      <p:pic>
        <p:nvPicPr>
          <p:cNvPr id="1026" name="Picture 2">
            <a:extLst>
              <a:ext uri="{FF2B5EF4-FFF2-40B4-BE49-F238E27FC236}">
                <a16:creationId xmlns:a16="http://schemas.microsoft.com/office/drawing/2014/main" id="{479A84B6-6604-8344-B237-F10205890A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7994" y="1550133"/>
            <a:ext cx="5640502" cy="376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67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39BD-8340-0B49-B9BD-C0C706077D8C}"/>
              </a:ext>
            </a:extLst>
          </p:cNvPr>
          <p:cNvSpPr>
            <a:spLocks noGrp="1"/>
          </p:cNvSpPr>
          <p:nvPr>
            <p:ph type="title"/>
          </p:nvPr>
        </p:nvSpPr>
        <p:spPr/>
        <p:txBody>
          <a:bodyPr/>
          <a:lstStyle/>
          <a:p>
            <a:r>
              <a:rPr lang="en-US" dirty="0"/>
              <a:t>Deterministic Encryption</a:t>
            </a:r>
          </a:p>
        </p:txBody>
      </p:sp>
      <p:sp>
        <p:nvSpPr>
          <p:cNvPr id="3" name="Content Placeholder 2">
            <a:extLst>
              <a:ext uri="{FF2B5EF4-FFF2-40B4-BE49-F238E27FC236}">
                <a16:creationId xmlns:a16="http://schemas.microsoft.com/office/drawing/2014/main" id="{92D8816B-550B-F242-B8A2-3ED205ADD493}"/>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Enc(plaintext </a:t>
            </a:r>
            <a:r>
              <a:rPr lang="en-US" dirty="0" err="1"/>
              <a:t>message,key</a:t>
            </a:r>
            <a:r>
              <a:rPr lang="en-US" dirty="0"/>
              <a:t>):</a:t>
            </a:r>
          </a:p>
          <a:p>
            <a:endParaRPr lang="en-US" dirty="0"/>
          </a:p>
        </p:txBody>
      </p:sp>
      <p:sp>
        <p:nvSpPr>
          <p:cNvPr id="11" name="Content Placeholder 2">
            <a:extLst>
              <a:ext uri="{FF2B5EF4-FFF2-40B4-BE49-F238E27FC236}">
                <a16:creationId xmlns:a16="http://schemas.microsoft.com/office/drawing/2014/main" id="{8E77C76D-973D-DF4D-BC86-689F43E2FE5D}"/>
              </a:ext>
            </a:extLst>
          </p:cNvPr>
          <p:cNvSpPr txBox="1">
            <a:spLocks/>
          </p:cNvSpPr>
          <p:nvPr/>
        </p:nvSpPr>
        <p:spPr>
          <a:xfrm>
            <a:off x="2946476" y="2525059"/>
            <a:ext cx="7796540" cy="39978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12" name="Rectangle 11">
            <a:extLst>
              <a:ext uri="{FF2B5EF4-FFF2-40B4-BE49-F238E27FC236}">
                <a16:creationId xmlns:a16="http://schemas.microsoft.com/office/drawing/2014/main" id="{6EFD5DAF-84E1-F843-90A3-0992E11A6A95}"/>
              </a:ext>
            </a:extLst>
          </p:cNvPr>
          <p:cNvSpPr/>
          <p:nvPr/>
        </p:nvSpPr>
        <p:spPr>
          <a:xfrm>
            <a:off x="3034747" y="290025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m1</a:t>
            </a:r>
          </a:p>
        </p:txBody>
      </p:sp>
      <p:sp>
        <p:nvSpPr>
          <p:cNvPr id="13" name="Rectangle 12">
            <a:extLst>
              <a:ext uri="{FF2B5EF4-FFF2-40B4-BE49-F238E27FC236}">
                <a16:creationId xmlns:a16="http://schemas.microsoft.com/office/drawing/2014/main" id="{201515F0-D158-A746-8907-B7573FFFE21C}"/>
              </a:ext>
            </a:extLst>
          </p:cNvPr>
          <p:cNvSpPr/>
          <p:nvPr/>
        </p:nvSpPr>
        <p:spPr>
          <a:xfrm>
            <a:off x="3949147" y="290025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m2</a:t>
            </a:r>
          </a:p>
        </p:txBody>
      </p:sp>
      <p:sp>
        <p:nvSpPr>
          <p:cNvPr id="14" name="Rectangle 13">
            <a:extLst>
              <a:ext uri="{FF2B5EF4-FFF2-40B4-BE49-F238E27FC236}">
                <a16:creationId xmlns:a16="http://schemas.microsoft.com/office/drawing/2014/main" id="{0B2AEF35-29AF-DB4A-840E-ED9DBB4BC11D}"/>
              </a:ext>
            </a:extLst>
          </p:cNvPr>
          <p:cNvSpPr/>
          <p:nvPr/>
        </p:nvSpPr>
        <p:spPr>
          <a:xfrm>
            <a:off x="4863547" y="28961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m3</a:t>
            </a:r>
          </a:p>
        </p:txBody>
      </p:sp>
      <p:sp>
        <p:nvSpPr>
          <p:cNvPr id="15" name="Rectangle 14">
            <a:extLst>
              <a:ext uri="{FF2B5EF4-FFF2-40B4-BE49-F238E27FC236}">
                <a16:creationId xmlns:a16="http://schemas.microsoft.com/office/drawing/2014/main" id="{0390F6AF-F6D4-C346-B399-425EC6B66F76}"/>
              </a:ext>
            </a:extLst>
          </p:cNvPr>
          <p:cNvSpPr/>
          <p:nvPr/>
        </p:nvSpPr>
        <p:spPr>
          <a:xfrm>
            <a:off x="5777947" y="290025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m4</a:t>
            </a:r>
          </a:p>
        </p:txBody>
      </p:sp>
      <p:sp>
        <p:nvSpPr>
          <p:cNvPr id="16" name="Rectangle 15">
            <a:extLst>
              <a:ext uri="{FF2B5EF4-FFF2-40B4-BE49-F238E27FC236}">
                <a16:creationId xmlns:a16="http://schemas.microsoft.com/office/drawing/2014/main" id="{CFC0253C-56DB-C542-BA88-EEE651AFDD83}"/>
              </a:ext>
            </a:extLst>
          </p:cNvPr>
          <p:cNvSpPr/>
          <p:nvPr/>
        </p:nvSpPr>
        <p:spPr>
          <a:xfrm>
            <a:off x="6692347" y="28961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m5</a:t>
            </a:r>
          </a:p>
        </p:txBody>
      </p:sp>
      <p:sp>
        <p:nvSpPr>
          <p:cNvPr id="17" name="Rectangle 16">
            <a:extLst>
              <a:ext uri="{FF2B5EF4-FFF2-40B4-BE49-F238E27FC236}">
                <a16:creationId xmlns:a16="http://schemas.microsoft.com/office/drawing/2014/main" id="{B27957FC-E33F-6849-9C68-E7E4BC4117D3}"/>
              </a:ext>
            </a:extLst>
          </p:cNvPr>
          <p:cNvSpPr/>
          <p:nvPr/>
        </p:nvSpPr>
        <p:spPr>
          <a:xfrm>
            <a:off x="7606747" y="28961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m6</a:t>
            </a:r>
          </a:p>
        </p:txBody>
      </p:sp>
      <p:sp>
        <p:nvSpPr>
          <p:cNvPr id="18" name="Rectangle 17">
            <a:extLst>
              <a:ext uri="{FF2B5EF4-FFF2-40B4-BE49-F238E27FC236}">
                <a16:creationId xmlns:a16="http://schemas.microsoft.com/office/drawing/2014/main" id="{D9D802EE-EB0E-7340-B021-66E87501F49F}"/>
              </a:ext>
            </a:extLst>
          </p:cNvPr>
          <p:cNvSpPr/>
          <p:nvPr/>
        </p:nvSpPr>
        <p:spPr>
          <a:xfrm>
            <a:off x="3034747" y="470405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19" name="Rectangle 18">
            <a:extLst>
              <a:ext uri="{FF2B5EF4-FFF2-40B4-BE49-F238E27FC236}">
                <a16:creationId xmlns:a16="http://schemas.microsoft.com/office/drawing/2014/main" id="{72C45743-800F-3F49-B75B-F9CB0C0AB67E}"/>
              </a:ext>
            </a:extLst>
          </p:cNvPr>
          <p:cNvSpPr/>
          <p:nvPr/>
        </p:nvSpPr>
        <p:spPr>
          <a:xfrm>
            <a:off x="3949147" y="470405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p>
        </p:txBody>
      </p:sp>
      <p:sp>
        <p:nvSpPr>
          <p:cNvPr id="20" name="Rectangle 19">
            <a:extLst>
              <a:ext uri="{FF2B5EF4-FFF2-40B4-BE49-F238E27FC236}">
                <a16:creationId xmlns:a16="http://schemas.microsoft.com/office/drawing/2014/main" id="{AB748A18-4482-2842-96FA-6A34D34B3217}"/>
              </a:ext>
            </a:extLst>
          </p:cNvPr>
          <p:cNvSpPr/>
          <p:nvPr/>
        </p:nvSpPr>
        <p:spPr>
          <a:xfrm>
            <a:off x="4863547" y="469992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p>
        </p:txBody>
      </p:sp>
      <p:sp>
        <p:nvSpPr>
          <p:cNvPr id="21" name="Rectangle 20">
            <a:extLst>
              <a:ext uri="{FF2B5EF4-FFF2-40B4-BE49-F238E27FC236}">
                <a16:creationId xmlns:a16="http://schemas.microsoft.com/office/drawing/2014/main" id="{8CC6AE6C-FE06-BD45-9EDD-0D1D14B57FC8}"/>
              </a:ext>
            </a:extLst>
          </p:cNvPr>
          <p:cNvSpPr/>
          <p:nvPr/>
        </p:nvSpPr>
        <p:spPr>
          <a:xfrm>
            <a:off x="5777947" y="470405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c4</a:t>
            </a:r>
          </a:p>
        </p:txBody>
      </p:sp>
      <p:sp>
        <p:nvSpPr>
          <p:cNvPr id="22" name="Rectangle 21">
            <a:extLst>
              <a:ext uri="{FF2B5EF4-FFF2-40B4-BE49-F238E27FC236}">
                <a16:creationId xmlns:a16="http://schemas.microsoft.com/office/drawing/2014/main" id="{899DCA98-6164-8E40-934B-9511C060912B}"/>
              </a:ext>
            </a:extLst>
          </p:cNvPr>
          <p:cNvSpPr/>
          <p:nvPr/>
        </p:nvSpPr>
        <p:spPr>
          <a:xfrm>
            <a:off x="6692347" y="469992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c5</a:t>
            </a:r>
          </a:p>
        </p:txBody>
      </p:sp>
      <p:sp>
        <p:nvSpPr>
          <p:cNvPr id="23" name="Rectangle 22">
            <a:extLst>
              <a:ext uri="{FF2B5EF4-FFF2-40B4-BE49-F238E27FC236}">
                <a16:creationId xmlns:a16="http://schemas.microsoft.com/office/drawing/2014/main" id="{4968B88B-BCD0-1948-A259-B35AB3ADC552}"/>
              </a:ext>
            </a:extLst>
          </p:cNvPr>
          <p:cNvSpPr/>
          <p:nvPr/>
        </p:nvSpPr>
        <p:spPr>
          <a:xfrm>
            <a:off x="7606747" y="469992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c6</a:t>
            </a:r>
          </a:p>
        </p:txBody>
      </p:sp>
    </p:spTree>
    <p:extLst>
      <p:ext uri="{BB962C8B-B14F-4D97-AF65-F5344CB8AC3E}">
        <p14:creationId xmlns:p14="http://schemas.microsoft.com/office/powerpoint/2010/main" val="2588074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2AE4-A980-1B4D-BA7F-1BE26B5CEFFD}"/>
              </a:ext>
            </a:extLst>
          </p:cNvPr>
          <p:cNvSpPr>
            <a:spLocks noGrp="1"/>
          </p:cNvSpPr>
          <p:nvPr>
            <p:ph type="title"/>
          </p:nvPr>
        </p:nvSpPr>
        <p:spPr/>
        <p:txBody>
          <a:bodyPr/>
          <a:lstStyle/>
          <a:p>
            <a:r>
              <a:rPr lang="en-US" dirty="0"/>
              <a:t>Issue of Using Deterministic Encryption</a:t>
            </a:r>
          </a:p>
        </p:txBody>
      </p:sp>
      <p:sp>
        <p:nvSpPr>
          <p:cNvPr id="3" name="Content Placeholder 2">
            <a:extLst>
              <a:ext uri="{FF2B5EF4-FFF2-40B4-BE49-F238E27FC236}">
                <a16:creationId xmlns:a16="http://schemas.microsoft.com/office/drawing/2014/main" id="{A67C9308-1657-C942-A838-3F1B695B85DF}"/>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B1F161C2-ED79-5144-BB75-E0C24340A4A7}"/>
              </a:ext>
            </a:extLst>
          </p:cNvPr>
          <p:cNvSpPr txBox="1">
            <a:spLocks/>
          </p:cNvSpPr>
          <p:nvPr/>
        </p:nvSpPr>
        <p:spPr>
          <a:xfrm>
            <a:off x="3052493" y="2525059"/>
            <a:ext cx="7796540" cy="39978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endParaRPr lang="en-US" dirty="0"/>
          </a:p>
          <a:p>
            <a:pPr marL="0" indent="0">
              <a:buFont typeface="Wingdings 3" charset="2"/>
              <a:buNone/>
            </a:pPr>
            <a:r>
              <a:rPr lang="en-US" dirty="0"/>
              <a:t>Enc(plaintext </a:t>
            </a:r>
            <a:r>
              <a:rPr lang="en-US" dirty="0" err="1"/>
              <a:t>message,key</a:t>
            </a:r>
            <a:r>
              <a:rPr lang="en-US" dirty="0"/>
              <a:t>):</a:t>
            </a:r>
          </a:p>
          <a:p>
            <a:endParaRPr lang="en-US" dirty="0"/>
          </a:p>
        </p:txBody>
      </p:sp>
      <p:sp>
        <p:nvSpPr>
          <p:cNvPr id="5" name="Rectangle 4">
            <a:extLst>
              <a:ext uri="{FF2B5EF4-FFF2-40B4-BE49-F238E27FC236}">
                <a16:creationId xmlns:a16="http://schemas.microsoft.com/office/drawing/2014/main" id="{89E978F5-1C6D-504F-9C29-AB4E111179AA}"/>
              </a:ext>
            </a:extLst>
          </p:cNvPr>
          <p:cNvSpPr/>
          <p:nvPr/>
        </p:nvSpPr>
        <p:spPr>
          <a:xfrm>
            <a:off x="3140764" y="290025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Rectangle 5">
            <a:extLst>
              <a:ext uri="{FF2B5EF4-FFF2-40B4-BE49-F238E27FC236}">
                <a16:creationId xmlns:a16="http://schemas.microsoft.com/office/drawing/2014/main" id="{0A3F3CF9-02F2-164C-89BD-79C8E3000BF4}"/>
              </a:ext>
            </a:extLst>
          </p:cNvPr>
          <p:cNvSpPr/>
          <p:nvPr/>
        </p:nvSpPr>
        <p:spPr>
          <a:xfrm>
            <a:off x="4055164" y="290025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Rectangle 6">
            <a:extLst>
              <a:ext uri="{FF2B5EF4-FFF2-40B4-BE49-F238E27FC236}">
                <a16:creationId xmlns:a16="http://schemas.microsoft.com/office/drawing/2014/main" id="{7FDB6CBA-AC25-E24F-A3D1-79B0B7F9A88C}"/>
              </a:ext>
            </a:extLst>
          </p:cNvPr>
          <p:cNvSpPr/>
          <p:nvPr/>
        </p:nvSpPr>
        <p:spPr>
          <a:xfrm>
            <a:off x="4969564" y="28961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Rectangle 7">
            <a:extLst>
              <a:ext uri="{FF2B5EF4-FFF2-40B4-BE49-F238E27FC236}">
                <a16:creationId xmlns:a16="http://schemas.microsoft.com/office/drawing/2014/main" id="{3EFA5699-CDF0-1A4A-8A0E-E81F6711AE1C}"/>
              </a:ext>
            </a:extLst>
          </p:cNvPr>
          <p:cNvSpPr/>
          <p:nvPr/>
        </p:nvSpPr>
        <p:spPr>
          <a:xfrm>
            <a:off x="5870711" y="2900255"/>
            <a:ext cx="12169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padding</a:t>
            </a:r>
          </a:p>
        </p:txBody>
      </p:sp>
      <p:sp>
        <p:nvSpPr>
          <p:cNvPr id="9" name="Rectangle 8">
            <a:extLst>
              <a:ext uri="{FF2B5EF4-FFF2-40B4-BE49-F238E27FC236}">
                <a16:creationId xmlns:a16="http://schemas.microsoft.com/office/drawing/2014/main" id="{F036BEEF-0497-1F43-8C9B-C4B8FD6FAF6C}"/>
              </a:ext>
            </a:extLst>
          </p:cNvPr>
          <p:cNvSpPr/>
          <p:nvPr/>
        </p:nvSpPr>
        <p:spPr>
          <a:xfrm>
            <a:off x="7087657" y="2897353"/>
            <a:ext cx="119495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padding</a:t>
            </a:r>
          </a:p>
        </p:txBody>
      </p:sp>
      <p:sp>
        <p:nvSpPr>
          <p:cNvPr id="10" name="Rectangle 9">
            <a:extLst>
              <a:ext uri="{FF2B5EF4-FFF2-40B4-BE49-F238E27FC236}">
                <a16:creationId xmlns:a16="http://schemas.microsoft.com/office/drawing/2014/main" id="{3B5101DC-9C15-C44C-8909-FEEDC3F85066}"/>
              </a:ext>
            </a:extLst>
          </p:cNvPr>
          <p:cNvSpPr/>
          <p:nvPr/>
        </p:nvSpPr>
        <p:spPr>
          <a:xfrm>
            <a:off x="8291364" y="2899929"/>
            <a:ext cx="125020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padding</a:t>
            </a:r>
          </a:p>
        </p:txBody>
      </p:sp>
      <p:sp>
        <p:nvSpPr>
          <p:cNvPr id="11" name="Rectangle 10">
            <a:extLst>
              <a:ext uri="{FF2B5EF4-FFF2-40B4-BE49-F238E27FC236}">
                <a16:creationId xmlns:a16="http://schemas.microsoft.com/office/drawing/2014/main" id="{24C36391-7EA0-714F-9B57-57B98EF3FA75}"/>
              </a:ext>
            </a:extLst>
          </p:cNvPr>
          <p:cNvSpPr/>
          <p:nvPr/>
        </p:nvSpPr>
        <p:spPr>
          <a:xfrm>
            <a:off x="3140764" y="4704056"/>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D6AB5C70-245B-434C-B3FB-98C2FD27F2D7}"/>
              </a:ext>
            </a:extLst>
          </p:cNvPr>
          <p:cNvSpPr/>
          <p:nvPr/>
        </p:nvSpPr>
        <p:spPr>
          <a:xfrm>
            <a:off x="4055164" y="4704056"/>
            <a:ext cx="914400" cy="914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56AE6885-8FF1-B541-A418-CB8F11DFCF99}"/>
              </a:ext>
            </a:extLst>
          </p:cNvPr>
          <p:cNvSpPr/>
          <p:nvPr/>
        </p:nvSpPr>
        <p:spPr>
          <a:xfrm>
            <a:off x="4969564" y="4699921"/>
            <a:ext cx="9144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67F96E62-E47B-AA4E-9DCC-E5227F7AB98F}"/>
              </a:ext>
            </a:extLst>
          </p:cNvPr>
          <p:cNvSpPr/>
          <p:nvPr/>
        </p:nvSpPr>
        <p:spPr>
          <a:xfrm>
            <a:off x="5883964" y="4704056"/>
            <a:ext cx="1338474" cy="914400"/>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14">
            <a:extLst>
              <a:ext uri="{FF2B5EF4-FFF2-40B4-BE49-F238E27FC236}">
                <a16:creationId xmlns:a16="http://schemas.microsoft.com/office/drawing/2014/main" id="{7988407B-68BC-8B4F-8BB5-0A777D0E8705}"/>
              </a:ext>
            </a:extLst>
          </p:cNvPr>
          <p:cNvSpPr/>
          <p:nvPr/>
        </p:nvSpPr>
        <p:spPr>
          <a:xfrm>
            <a:off x="7100917" y="4699921"/>
            <a:ext cx="1157318" cy="914400"/>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ectangle 15">
            <a:extLst>
              <a:ext uri="{FF2B5EF4-FFF2-40B4-BE49-F238E27FC236}">
                <a16:creationId xmlns:a16="http://schemas.microsoft.com/office/drawing/2014/main" id="{0C699258-2143-0A4F-ABB4-3DB00B01C575}"/>
              </a:ext>
            </a:extLst>
          </p:cNvPr>
          <p:cNvSpPr/>
          <p:nvPr/>
        </p:nvSpPr>
        <p:spPr>
          <a:xfrm>
            <a:off x="8193683" y="4699921"/>
            <a:ext cx="1349471" cy="914400"/>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792883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6FA3-8760-B144-9E7A-836CB429BB8E}"/>
              </a:ext>
            </a:extLst>
          </p:cNvPr>
          <p:cNvSpPr>
            <a:spLocks noGrp="1"/>
          </p:cNvSpPr>
          <p:nvPr>
            <p:ph type="title"/>
          </p:nvPr>
        </p:nvSpPr>
        <p:spPr/>
        <p:txBody>
          <a:bodyPr/>
          <a:lstStyle/>
          <a:p>
            <a:r>
              <a:rPr lang="en-US" dirty="0"/>
              <a:t>Issue of Using Deterministic Encryption</a:t>
            </a:r>
          </a:p>
        </p:txBody>
      </p:sp>
      <p:sp>
        <p:nvSpPr>
          <p:cNvPr id="3" name="Content Placeholder 2">
            <a:extLst>
              <a:ext uri="{FF2B5EF4-FFF2-40B4-BE49-F238E27FC236}">
                <a16:creationId xmlns:a16="http://schemas.microsoft.com/office/drawing/2014/main" id="{87A3F418-4C48-884D-B752-8D29093D9446}"/>
              </a:ext>
            </a:extLst>
          </p:cNvPr>
          <p:cNvSpPr>
            <a:spLocks noGrp="1"/>
          </p:cNvSpPr>
          <p:nvPr>
            <p:ph idx="1"/>
          </p:nvPr>
        </p:nvSpPr>
        <p:spPr/>
        <p:txBody>
          <a:bodyPr/>
          <a:lstStyle/>
          <a:p>
            <a:endParaRPr lang="en-US"/>
          </a:p>
        </p:txBody>
      </p:sp>
      <p:pic>
        <p:nvPicPr>
          <p:cNvPr id="4" name="Content Placeholder 17">
            <a:extLst>
              <a:ext uri="{FF2B5EF4-FFF2-40B4-BE49-F238E27FC236}">
                <a16:creationId xmlns:a16="http://schemas.microsoft.com/office/drawing/2014/main" id="{99BC9C88-BA88-0940-A73F-8C2553D6E09B}"/>
              </a:ext>
            </a:extLst>
          </p:cNvPr>
          <p:cNvPicPr>
            <a:picLocks noChangeAspect="1"/>
          </p:cNvPicPr>
          <p:nvPr/>
        </p:nvPicPr>
        <p:blipFill>
          <a:blip r:embed="rId3"/>
          <a:stretch>
            <a:fillRect/>
          </a:stretch>
        </p:blipFill>
        <p:spPr>
          <a:xfrm>
            <a:off x="2717825" y="1905000"/>
            <a:ext cx="7316417" cy="3777664"/>
          </a:xfrm>
          <a:prstGeom prst="rect">
            <a:avLst/>
          </a:prstGeom>
        </p:spPr>
      </p:pic>
    </p:spTree>
    <p:extLst>
      <p:ext uri="{BB962C8B-B14F-4D97-AF65-F5344CB8AC3E}">
        <p14:creationId xmlns:p14="http://schemas.microsoft.com/office/powerpoint/2010/main" val="4077347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36925-DC37-D04D-A60D-AC70D90C3058}"/>
              </a:ext>
            </a:extLst>
          </p:cNvPr>
          <p:cNvSpPr>
            <a:spLocks noGrp="1"/>
          </p:cNvSpPr>
          <p:nvPr>
            <p:ph type="title"/>
          </p:nvPr>
        </p:nvSpPr>
        <p:spPr>
          <a:xfrm>
            <a:off x="649224" y="645106"/>
            <a:ext cx="6574536" cy="1259894"/>
          </a:xfrm>
        </p:spPr>
        <p:txBody>
          <a:bodyPr>
            <a:normAutofit/>
          </a:bodyPr>
          <a:lstStyle/>
          <a:p>
            <a:r>
              <a:rPr lang="en-US"/>
              <a:t>Semantic Security</a:t>
            </a:r>
            <a:endParaRPr lang="en-US" dirty="0"/>
          </a:p>
        </p:txBody>
      </p:sp>
      <p:sp>
        <p:nvSpPr>
          <p:cNvPr id="11" name="Rectangle 10">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CCE60C3-52A9-9848-8899-B95916F45347}"/>
              </a:ext>
            </a:extLst>
          </p:cNvPr>
          <p:cNvSpPr>
            <a:spLocks noGrp="1"/>
          </p:cNvSpPr>
          <p:nvPr>
            <p:ph idx="1"/>
          </p:nvPr>
        </p:nvSpPr>
        <p:spPr>
          <a:xfrm>
            <a:off x="649224" y="2133600"/>
            <a:ext cx="6574535" cy="3759253"/>
          </a:xfrm>
        </p:spPr>
        <p:txBody>
          <a:bodyPr>
            <a:normAutofit/>
          </a:bodyPr>
          <a:lstStyle/>
          <a:p>
            <a:r>
              <a:rPr lang="en-US" dirty="0"/>
              <a:t>An encryption algorithm is secure if an attacker who sees the ciphertext learns as much as an attacker who does NOT see the ciphertext</a:t>
            </a:r>
          </a:p>
          <a:p>
            <a:r>
              <a:rPr lang="en-US" dirty="0"/>
              <a:t>Even if an attacker can request a chosen plaintext.</a:t>
            </a:r>
          </a:p>
          <a:p>
            <a:r>
              <a:rPr lang="en-US" dirty="0"/>
              <a:t>Think about cards (</a:t>
            </a:r>
            <a:r>
              <a:rPr lang="en-US" dirty="0" err="1"/>
              <a:t>alphabits</a:t>
            </a:r>
            <a:r>
              <a:rPr lang="en-US" dirty="0"/>
              <a:t>, cards, etc.)</a:t>
            </a:r>
          </a:p>
        </p:txBody>
      </p:sp>
      <p:pic>
        <p:nvPicPr>
          <p:cNvPr id="4" name="Picture 3">
            <a:extLst>
              <a:ext uri="{FF2B5EF4-FFF2-40B4-BE49-F238E27FC236}">
                <a16:creationId xmlns:a16="http://schemas.microsoft.com/office/drawing/2014/main" id="{4F2C04FC-CBE2-1D46-8136-98F286A358E1}"/>
              </a:ext>
            </a:extLst>
          </p:cNvPr>
          <p:cNvPicPr>
            <a:picLocks noChangeAspect="1"/>
          </p:cNvPicPr>
          <p:nvPr/>
        </p:nvPicPr>
        <p:blipFill>
          <a:blip r:embed="rId3"/>
          <a:stretch>
            <a:fillRect/>
          </a:stretch>
        </p:blipFill>
        <p:spPr>
          <a:xfrm>
            <a:off x="7562088" y="1775934"/>
            <a:ext cx="3981455" cy="2986091"/>
          </a:xfrm>
          <a:prstGeom prst="rect">
            <a:avLst/>
          </a:prstGeom>
        </p:spPr>
      </p:pic>
      <p:sp>
        <p:nvSpPr>
          <p:cNvPr id="13"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43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4F9F-9639-E943-9D76-D6A69E0DE8E2}"/>
              </a:ext>
            </a:extLst>
          </p:cNvPr>
          <p:cNvSpPr>
            <a:spLocks noGrp="1"/>
          </p:cNvSpPr>
          <p:nvPr>
            <p:ph type="title"/>
          </p:nvPr>
        </p:nvSpPr>
        <p:spPr/>
        <p:txBody>
          <a:bodyPr/>
          <a:lstStyle/>
          <a:p>
            <a:r>
              <a:rPr lang="en-US" dirty="0"/>
              <a:t>Solution to the Earlier Problem?</a:t>
            </a:r>
          </a:p>
        </p:txBody>
      </p:sp>
      <p:sp>
        <p:nvSpPr>
          <p:cNvPr id="3" name="Content Placeholder 2">
            <a:extLst>
              <a:ext uri="{FF2B5EF4-FFF2-40B4-BE49-F238E27FC236}">
                <a16:creationId xmlns:a16="http://schemas.microsoft.com/office/drawing/2014/main" id="{34F63FC3-E0BE-A04D-999C-DB1646575D4A}"/>
              </a:ext>
            </a:extLst>
          </p:cNvPr>
          <p:cNvSpPr>
            <a:spLocks noGrp="1"/>
          </p:cNvSpPr>
          <p:nvPr>
            <p:ph idx="1"/>
          </p:nvPr>
        </p:nvSpPr>
        <p:spPr/>
        <p:txBody>
          <a:bodyPr/>
          <a:lstStyle/>
          <a:p>
            <a:r>
              <a:rPr lang="en-US" dirty="0"/>
              <a:t>Randomization through an Initialization Vector (IV)</a:t>
            </a:r>
          </a:p>
          <a:p>
            <a:r>
              <a:rPr lang="en-US" dirty="0"/>
              <a:t>Different IV in each block</a:t>
            </a:r>
          </a:p>
          <a:p>
            <a:r>
              <a:rPr lang="en-US" dirty="0"/>
              <a:t>CBC Mode for example</a:t>
            </a:r>
          </a:p>
        </p:txBody>
      </p:sp>
    </p:spTree>
    <p:extLst>
      <p:ext uri="{BB962C8B-B14F-4D97-AF65-F5344CB8AC3E}">
        <p14:creationId xmlns:p14="http://schemas.microsoft.com/office/powerpoint/2010/main" val="3702678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CCB1-A084-CD45-A520-01437006F0B2}"/>
              </a:ext>
            </a:extLst>
          </p:cNvPr>
          <p:cNvSpPr>
            <a:spLocks noGrp="1"/>
          </p:cNvSpPr>
          <p:nvPr>
            <p:ph type="title"/>
          </p:nvPr>
        </p:nvSpPr>
        <p:spPr/>
        <p:txBody>
          <a:bodyPr/>
          <a:lstStyle/>
          <a:p>
            <a:r>
              <a:rPr lang="en-US" dirty="0"/>
              <a:t>Cipher Block Chaining (CBC) Mode</a:t>
            </a:r>
          </a:p>
        </p:txBody>
      </p:sp>
      <p:sp>
        <p:nvSpPr>
          <p:cNvPr id="3" name="Content Placeholder 2">
            <a:extLst>
              <a:ext uri="{FF2B5EF4-FFF2-40B4-BE49-F238E27FC236}">
                <a16:creationId xmlns:a16="http://schemas.microsoft.com/office/drawing/2014/main" id="{10B6F7A1-35F7-E343-85B9-3BE15B28A6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E72804-2ED5-5947-A651-45B285B25158}"/>
              </a:ext>
            </a:extLst>
          </p:cNvPr>
          <p:cNvPicPr>
            <a:picLocks noChangeAspect="1"/>
          </p:cNvPicPr>
          <p:nvPr/>
        </p:nvPicPr>
        <p:blipFill>
          <a:blip r:embed="rId3"/>
          <a:stretch>
            <a:fillRect/>
          </a:stretch>
        </p:blipFill>
        <p:spPr>
          <a:xfrm>
            <a:off x="2393577" y="2492061"/>
            <a:ext cx="7620000" cy="3060700"/>
          </a:xfrm>
          <a:prstGeom prst="rect">
            <a:avLst/>
          </a:prstGeom>
        </p:spPr>
      </p:pic>
    </p:spTree>
    <p:extLst>
      <p:ext uri="{BB962C8B-B14F-4D97-AF65-F5344CB8AC3E}">
        <p14:creationId xmlns:p14="http://schemas.microsoft.com/office/powerpoint/2010/main" val="154603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2AB3-BF6A-784C-AA1A-5E67F7A3A132}"/>
              </a:ext>
            </a:extLst>
          </p:cNvPr>
          <p:cNvSpPr>
            <a:spLocks noGrp="1"/>
          </p:cNvSpPr>
          <p:nvPr>
            <p:ph type="title"/>
          </p:nvPr>
        </p:nvSpPr>
        <p:spPr/>
        <p:txBody>
          <a:bodyPr/>
          <a:lstStyle/>
          <a:p>
            <a:r>
              <a:rPr lang="en-US" dirty="0"/>
              <a:t>It is WIDELY USED!</a:t>
            </a:r>
          </a:p>
        </p:txBody>
      </p:sp>
      <p:sp>
        <p:nvSpPr>
          <p:cNvPr id="3" name="Content Placeholder 2">
            <a:extLst>
              <a:ext uri="{FF2B5EF4-FFF2-40B4-BE49-F238E27FC236}">
                <a16:creationId xmlns:a16="http://schemas.microsoft.com/office/drawing/2014/main" id="{F3CDA947-949A-4144-81B7-9C13891BFDC8}"/>
              </a:ext>
            </a:extLst>
          </p:cNvPr>
          <p:cNvSpPr>
            <a:spLocks noGrp="1"/>
          </p:cNvSpPr>
          <p:nvPr>
            <p:ph idx="1"/>
          </p:nvPr>
        </p:nvSpPr>
        <p:spPr/>
        <p:txBody>
          <a:bodyPr/>
          <a:lstStyle/>
          <a:p>
            <a:r>
              <a:rPr lang="en-US" dirty="0"/>
              <a:t>SSL/TLS is a widely used protocol, a vulnerability in it or in an application that implements it WILL result in millions of websites exposed including the big ones!</a:t>
            </a:r>
          </a:p>
          <a:p>
            <a:r>
              <a:rPr lang="en-US" dirty="0"/>
              <a:t>In 2014, when the </a:t>
            </a:r>
            <a:r>
              <a:rPr lang="en-US" dirty="0" err="1"/>
              <a:t>HeartBleed</a:t>
            </a:r>
            <a:r>
              <a:rPr lang="en-US" dirty="0"/>
              <a:t> vulnerability was discovered, a lot of major websites such as </a:t>
            </a:r>
            <a:r>
              <a:rPr lang="en-US" dirty="0" err="1"/>
              <a:t>Github</a:t>
            </a:r>
            <a:r>
              <a:rPr lang="en-US" dirty="0"/>
              <a:t>, Amazon AWS, Reddit, Wikipedia, Yahoo, etc. were vulnerable to it!</a:t>
            </a:r>
          </a:p>
          <a:p>
            <a:r>
              <a:rPr lang="en-US" dirty="0"/>
              <a:t>Some government entities temporarily shut down their servers!</a:t>
            </a:r>
          </a:p>
          <a:p>
            <a:r>
              <a:rPr lang="en-US" b="1" dirty="0"/>
              <a:t>More on </a:t>
            </a:r>
            <a:r>
              <a:rPr lang="en-US" b="1" dirty="0" err="1"/>
              <a:t>HeartBleed</a:t>
            </a:r>
            <a:r>
              <a:rPr lang="en-US" b="1" dirty="0"/>
              <a:t> later</a:t>
            </a:r>
          </a:p>
        </p:txBody>
      </p:sp>
    </p:spTree>
    <p:extLst>
      <p:ext uri="{BB962C8B-B14F-4D97-AF65-F5344CB8AC3E}">
        <p14:creationId xmlns:p14="http://schemas.microsoft.com/office/powerpoint/2010/main" val="762149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425A-D1F2-DD49-AF7B-F642BE146530}"/>
              </a:ext>
            </a:extLst>
          </p:cNvPr>
          <p:cNvSpPr>
            <a:spLocks noGrp="1"/>
          </p:cNvSpPr>
          <p:nvPr>
            <p:ph type="title"/>
          </p:nvPr>
        </p:nvSpPr>
        <p:spPr/>
        <p:txBody>
          <a:bodyPr/>
          <a:lstStyle/>
          <a:p>
            <a:r>
              <a:rPr lang="en-US" dirty="0"/>
              <a:t>Padding Oracle Attack (POODLE)</a:t>
            </a:r>
          </a:p>
        </p:txBody>
      </p:sp>
      <p:sp>
        <p:nvSpPr>
          <p:cNvPr id="3" name="Content Placeholder 2">
            <a:extLst>
              <a:ext uri="{FF2B5EF4-FFF2-40B4-BE49-F238E27FC236}">
                <a16:creationId xmlns:a16="http://schemas.microsoft.com/office/drawing/2014/main" id="{EC217469-A73E-A04B-9611-936116D1513E}"/>
              </a:ext>
            </a:extLst>
          </p:cNvPr>
          <p:cNvSpPr>
            <a:spLocks noGrp="1"/>
          </p:cNvSpPr>
          <p:nvPr>
            <p:ph idx="1"/>
          </p:nvPr>
        </p:nvSpPr>
        <p:spPr/>
        <p:txBody>
          <a:bodyPr/>
          <a:lstStyle/>
          <a:p>
            <a:r>
              <a:rPr lang="en-US" dirty="0"/>
              <a:t>Allows an attacker to decrypt the data without knowing the encryption key</a:t>
            </a:r>
          </a:p>
          <a:p>
            <a:r>
              <a:rPr lang="en-US" dirty="0"/>
              <a:t>Only works when the application returns different responses to deciphering messages. I.e. valid or invalid padding/mac.</a:t>
            </a:r>
          </a:p>
          <a:p>
            <a:r>
              <a:rPr lang="en-US" dirty="0"/>
              <a:t>Assuming that an attacker was able to capture the ciphertext &amp; the destination returns a meaningful message when the padding is wrong.</a:t>
            </a:r>
          </a:p>
          <a:p>
            <a:r>
              <a:rPr lang="en-US" dirty="0"/>
              <a:t>256 unique ASCII characters.</a:t>
            </a:r>
          </a:p>
          <a:p>
            <a:r>
              <a:rPr lang="en-US" dirty="0"/>
              <a:t>Basically, we need to loop from 0-255 for every byte at the end of the ciphertext until the oracle says the padding is correct. Once it is correct, we move on to the next character and so on. Then byte by byte the plaintext will be revealed.</a:t>
            </a:r>
            <a:endParaRPr lang="ar-SA" dirty="0"/>
          </a:p>
          <a:p>
            <a:r>
              <a:rPr lang="en-US" dirty="0"/>
              <a:t>SSLv3 was vulnerable to POODLE</a:t>
            </a:r>
          </a:p>
          <a:p>
            <a:endParaRPr lang="en-US" dirty="0"/>
          </a:p>
          <a:p>
            <a:endParaRPr lang="en-US" dirty="0"/>
          </a:p>
        </p:txBody>
      </p:sp>
    </p:spTree>
    <p:extLst>
      <p:ext uri="{BB962C8B-B14F-4D97-AF65-F5344CB8AC3E}">
        <p14:creationId xmlns:p14="http://schemas.microsoft.com/office/powerpoint/2010/main" val="2356266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ABB7-99F3-F34F-846E-BABCFC44B29D}"/>
              </a:ext>
            </a:extLst>
          </p:cNvPr>
          <p:cNvSpPr>
            <a:spLocks noGrp="1"/>
          </p:cNvSpPr>
          <p:nvPr>
            <p:ph type="title"/>
          </p:nvPr>
        </p:nvSpPr>
        <p:spPr/>
        <p:txBody>
          <a:bodyPr/>
          <a:lstStyle/>
          <a:p>
            <a:r>
              <a:rPr lang="en-US" dirty="0"/>
              <a:t>Padding Oracle Attack Testing</a:t>
            </a:r>
          </a:p>
        </p:txBody>
      </p:sp>
      <p:pic>
        <p:nvPicPr>
          <p:cNvPr id="5" name="Content Placeholder 4" descr="Graphical user interface, text, website&#10;&#10;Description automatically generated">
            <a:extLst>
              <a:ext uri="{FF2B5EF4-FFF2-40B4-BE49-F238E27FC236}">
                <a16:creationId xmlns:a16="http://schemas.microsoft.com/office/drawing/2014/main" id="{D4173C58-99F3-DF4A-BAC6-D262D9110910}"/>
              </a:ext>
            </a:extLst>
          </p:cNvPr>
          <p:cNvPicPr>
            <a:picLocks noGrp="1" noChangeAspect="1"/>
          </p:cNvPicPr>
          <p:nvPr>
            <p:ph idx="1"/>
          </p:nvPr>
        </p:nvPicPr>
        <p:blipFill>
          <a:blip r:embed="rId3"/>
          <a:stretch>
            <a:fillRect/>
          </a:stretch>
        </p:blipFill>
        <p:spPr>
          <a:xfrm>
            <a:off x="2153849" y="2093259"/>
            <a:ext cx="8360739" cy="3778250"/>
          </a:xfrm>
        </p:spPr>
      </p:pic>
      <p:sp>
        <p:nvSpPr>
          <p:cNvPr id="3" name="TextBox 2">
            <a:extLst>
              <a:ext uri="{FF2B5EF4-FFF2-40B4-BE49-F238E27FC236}">
                <a16:creationId xmlns:a16="http://schemas.microsoft.com/office/drawing/2014/main" id="{632E15F1-74E9-344C-BB45-98B07F1B103D}"/>
              </a:ext>
            </a:extLst>
          </p:cNvPr>
          <p:cNvSpPr txBox="1"/>
          <p:nvPr/>
        </p:nvSpPr>
        <p:spPr>
          <a:xfrm>
            <a:off x="2234757" y="6059768"/>
            <a:ext cx="8279831" cy="646331"/>
          </a:xfrm>
          <a:prstGeom prst="rect">
            <a:avLst/>
          </a:prstGeom>
          <a:noFill/>
        </p:spPr>
        <p:txBody>
          <a:bodyPr wrap="none" rtlCol="0">
            <a:spAutoFit/>
          </a:bodyPr>
          <a:lstStyle/>
          <a:p>
            <a:r>
              <a:rPr lang="en-US" dirty="0"/>
              <a:t>Alternatively, you can Use Metasploit’s : auxiliary/scanner/http/</a:t>
            </a:r>
            <a:r>
              <a:rPr lang="en-US" dirty="0" err="1"/>
              <a:t>ssl_version</a:t>
            </a:r>
            <a:endParaRPr lang="en-US" dirty="0"/>
          </a:p>
          <a:p>
            <a:endParaRPr lang="en-US" dirty="0"/>
          </a:p>
        </p:txBody>
      </p:sp>
    </p:spTree>
    <p:extLst>
      <p:ext uri="{BB962C8B-B14F-4D97-AF65-F5344CB8AC3E}">
        <p14:creationId xmlns:p14="http://schemas.microsoft.com/office/powerpoint/2010/main" val="341861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45E05-81E4-9F44-9629-18D80D00EEE9}"/>
              </a:ext>
            </a:extLst>
          </p:cNvPr>
          <p:cNvSpPr>
            <a:spLocks noGrp="1"/>
          </p:cNvSpPr>
          <p:nvPr>
            <p:ph type="title"/>
          </p:nvPr>
        </p:nvSpPr>
        <p:spPr/>
        <p:txBody>
          <a:bodyPr/>
          <a:lstStyle/>
          <a:p>
            <a:r>
              <a:rPr lang="en-US" dirty="0"/>
              <a:t>SSL’s Solution for the Problem?</a:t>
            </a:r>
          </a:p>
        </p:txBody>
      </p:sp>
      <p:sp>
        <p:nvSpPr>
          <p:cNvPr id="3" name="Content Placeholder 2">
            <a:extLst>
              <a:ext uri="{FF2B5EF4-FFF2-40B4-BE49-F238E27FC236}">
                <a16:creationId xmlns:a16="http://schemas.microsoft.com/office/drawing/2014/main" id="{AF48ECD0-337F-794D-8D62-9629DFAF346A}"/>
              </a:ext>
            </a:extLst>
          </p:cNvPr>
          <p:cNvSpPr>
            <a:spLocks noGrp="1"/>
          </p:cNvSpPr>
          <p:nvPr>
            <p:ph idx="1"/>
          </p:nvPr>
        </p:nvSpPr>
        <p:spPr/>
        <p:txBody>
          <a:bodyPr/>
          <a:lstStyle/>
          <a:p>
            <a:r>
              <a:rPr lang="en-US" dirty="0"/>
              <a:t>Removed the messages instead of solving the main issue</a:t>
            </a:r>
          </a:p>
          <a:p>
            <a:r>
              <a:rPr lang="en-US" dirty="0"/>
              <a:t>What can go wrong?</a:t>
            </a:r>
          </a:p>
          <a:p>
            <a:r>
              <a:rPr lang="en-US" b="1" dirty="0"/>
              <a:t>TIME!</a:t>
            </a:r>
          </a:p>
          <a:p>
            <a:endParaRPr lang="en-US" b="1" dirty="0"/>
          </a:p>
        </p:txBody>
      </p:sp>
    </p:spTree>
    <p:extLst>
      <p:ext uri="{BB962C8B-B14F-4D97-AF65-F5344CB8AC3E}">
        <p14:creationId xmlns:p14="http://schemas.microsoft.com/office/powerpoint/2010/main" val="36088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801A-4E9B-4E47-B852-8FA8B48FD605}"/>
              </a:ext>
            </a:extLst>
          </p:cNvPr>
          <p:cNvSpPr>
            <a:spLocks noGrp="1"/>
          </p:cNvSpPr>
          <p:nvPr>
            <p:ph type="title"/>
          </p:nvPr>
        </p:nvSpPr>
        <p:spPr/>
        <p:txBody>
          <a:bodyPr/>
          <a:lstStyle/>
          <a:p>
            <a:r>
              <a:rPr lang="en-US" dirty="0"/>
              <a:t>Best Solution?</a:t>
            </a:r>
          </a:p>
        </p:txBody>
      </p:sp>
      <p:sp>
        <p:nvSpPr>
          <p:cNvPr id="3" name="Content Placeholder 2">
            <a:extLst>
              <a:ext uri="{FF2B5EF4-FFF2-40B4-BE49-F238E27FC236}">
                <a16:creationId xmlns:a16="http://schemas.microsoft.com/office/drawing/2014/main" id="{84A42498-F1D5-8D4C-9E70-49842BF8D252}"/>
              </a:ext>
            </a:extLst>
          </p:cNvPr>
          <p:cNvSpPr>
            <a:spLocks noGrp="1"/>
          </p:cNvSpPr>
          <p:nvPr>
            <p:ph idx="1"/>
          </p:nvPr>
        </p:nvSpPr>
        <p:spPr/>
        <p:txBody>
          <a:bodyPr/>
          <a:lstStyle/>
          <a:p>
            <a:r>
              <a:rPr lang="en-US" dirty="0"/>
              <a:t>Use a different mode of operation</a:t>
            </a:r>
          </a:p>
          <a:p>
            <a:r>
              <a:rPr lang="en-US" dirty="0"/>
              <a:t>Otherwise, display a generic message with a delay</a:t>
            </a:r>
          </a:p>
          <a:p>
            <a:r>
              <a:rPr lang="en-US" dirty="0"/>
              <a:t>Even better, implement encrypt THEN MAC. This will result in the ciphertext being dropped if it was tampered with EVEN with CBC mode.</a:t>
            </a:r>
          </a:p>
        </p:txBody>
      </p:sp>
    </p:spTree>
    <p:extLst>
      <p:ext uri="{BB962C8B-B14F-4D97-AF65-F5344CB8AC3E}">
        <p14:creationId xmlns:p14="http://schemas.microsoft.com/office/powerpoint/2010/main" val="3150403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2F6-4BA2-2343-AFF4-61CA2BF606B5}"/>
              </a:ext>
            </a:extLst>
          </p:cNvPr>
          <p:cNvSpPr>
            <a:spLocks noGrp="1"/>
          </p:cNvSpPr>
          <p:nvPr>
            <p:ph type="title"/>
          </p:nvPr>
        </p:nvSpPr>
        <p:spPr/>
        <p:txBody>
          <a:bodyPr/>
          <a:lstStyle/>
          <a:p>
            <a:r>
              <a:rPr lang="en-US" dirty="0"/>
              <a:t>TLS 1.0</a:t>
            </a:r>
          </a:p>
        </p:txBody>
      </p:sp>
      <p:sp>
        <p:nvSpPr>
          <p:cNvPr id="3" name="Content Placeholder 2">
            <a:extLst>
              <a:ext uri="{FF2B5EF4-FFF2-40B4-BE49-F238E27FC236}">
                <a16:creationId xmlns:a16="http://schemas.microsoft.com/office/drawing/2014/main" id="{5734A533-4412-464D-91EA-EE910772FF6B}"/>
              </a:ext>
            </a:extLst>
          </p:cNvPr>
          <p:cNvSpPr>
            <a:spLocks noGrp="1"/>
          </p:cNvSpPr>
          <p:nvPr>
            <p:ph idx="1"/>
          </p:nvPr>
        </p:nvSpPr>
        <p:spPr/>
        <p:txBody>
          <a:bodyPr>
            <a:normAutofit/>
          </a:bodyPr>
          <a:lstStyle/>
          <a:p>
            <a:r>
              <a:rPr lang="en-US" dirty="0"/>
              <a:t>Allows for downgrading the connection into SSLv3, which also downgrades to SSLv2 … </a:t>
            </a:r>
          </a:p>
          <a:p>
            <a:r>
              <a:rPr lang="en-US" dirty="0"/>
              <a:t>Vulnerable to BEAST and DROWN Attack, which will be explained soon</a:t>
            </a:r>
          </a:p>
        </p:txBody>
      </p:sp>
    </p:spTree>
    <p:extLst>
      <p:ext uri="{BB962C8B-B14F-4D97-AF65-F5344CB8AC3E}">
        <p14:creationId xmlns:p14="http://schemas.microsoft.com/office/powerpoint/2010/main" val="3801476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8E1E-198A-F248-9B7B-157403BB712C}"/>
              </a:ext>
            </a:extLst>
          </p:cNvPr>
          <p:cNvSpPr>
            <a:spLocks noGrp="1"/>
          </p:cNvSpPr>
          <p:nvPr>
            <p:ph type="title"/>
          </p:nvPr>
        </p:nvSpPr>
        <p:spPr/>
        <p:txBody>
          <a:bodyPr/>
          <a:lstStyle/>
          <a:p>
            <a:r>
              <a:rPr lang="en-US" dirty="0"/>
              <a:t>Drown Attack</a:t>
            </a:r>
          </a:p>
        </p:txBody>
      </p:sp>
      <p:sp>
        <p:nvSpPr>
          <p:cNvPr id="3" name="Content Placeholder 2">
            <a:extLst>
              <a:ext uri="{FF2B5EF4-FFF2-40B4-BE49-F238E27FC236}">
                <a16:creationId xmlns:a16="http://schemas.microsoft.com/office/drawing/2014/main" id="{D03BCD19-8F85-8C4B-9143-5462DE80E037}"/>
              </a:ext>
            </a:extLst>
          </p:cNvPr>
          <p:cNvSpPr>
            <a:spLocks noGrp="1"/>
          </p:cNvSpPr>
          <p:nvPr>
            <p:ph idx="1"/>
          </p:nvPr>
        </p:nvSpPr>
        <p:spPr/>
        <p:txBody>
          <a:bodyPr/>
          <a:lstStyle/>
          <a:p>
            <a:r>
              <a:rPr lang="en-US" dirty="0"/>
              <a:t>Mainly touches SSLv2</a:t>
            </a:r>
          </a:p>
          <a:p>
            <a:r>
              <a:rPr lang="en-US" dirty="0"/>
              <a:t>However, due to the compatibility “feature” some TLS1.0 was vulnerable!</a:t>
            </a:r>
          </a:p>
          <a:p>
            <a:r>
              <a:rPr lang="en-US" dirty="0"/>
              <a:t>Requires SSLv2 to exist in the server side!</a:t>
            </a:r>
          </a:p>
          <a:p>
            <a:r>
              <a:rPr lang="en-US" dirty="0"/>
              <a:t>Discovered in 2016</a:t>
            </a:r>
          </a:p>
          <a:p>
            <a:r>
              <a:rPr lang="en-US" dirty="0"/>
              <a:t>At the time of the discovery, 33% of the webservers were vulnerable.</a:t>
            </a:r>
          </a:p>
          <a:p>
            <a:r>
              <a:rPr lang="en-US" dirty="0"/>
              <a:t>In 2019, it seems that 1.2% of all webservers are still vulnerable.</a:t>
            </a:r>
          </a:p>
          <a:p>
            <a:endParaRPr lang="en-US" dirty="0"/>
          </a:p>
        </p:txBody>
      </p:sp>
    </p:spTree>
    <p:extLst>
      <p:ext uri="{BB962C8B-B14F-4D97-AF65-F5344CB8AC3E}">
        <p14:creationId xmlns:p14="http://schemas.microsoft.com/office/powerpoint/2010/main" val="349721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F624-E796-E742-80EE-C8C70EED9F22}"/>
              </a:ext>
            </a:extLst>
          </p:cNvPr>
          <p:cNvSpPr>
            <a:spLocks noGrp="1"/>
          </p:cNvSpPr>
          <p:nvPr>
            <p:ph type="title"/>
          </p:nvPr>
        </p:nvSpPr>
        <p:spPr/>
        <p:txBody>
          <a:bodyPr/>
          <a:lstStyle/>
          <a:p>
            <a:r>
              <a:rPr lang="en-US" dirty="0"/>
              <a:t>DROWN Attack</a:t>
            </a:r>
          </a:p>
        </p:txBody>
      </p:sp>
      <p:sp>
        <p:nvSpPr>
          <p:cNvPr id="3" name="Content Placeholder 2">
            <a:extLst>
              <a:ext uri="{FF2B5EF4-FFF2-40B4-BE49-F238E27FC236}">
                <a16:creationId xmlns:a16="http://schemas.microsoft.com/office/drawing/2014/main" id="{CA5C6F21-BD34-2844-948F-DA1ED76CE1A4}"/>
              </a:ext>
            </a:extLst>
          </p:cNvPr>
          <p:cNvSpPr>
            <a:spLocks noGrp="1"/>
          </p:cNvSpPr>
          <p:nvPr>
            <p:ph idx="1"/>
          </p:nvPr>
        </p:nvSpPr>
        <p:spPr/>
        <p:txBody>
          <a:bodyPr/>
          <a:lstStyle/>
          <a:p>
            <a:endParaRPr lang="en-US" dirty="0"/>
          </a:p>
        </p:txBody>
      </p:sp>
      <p:pic>
        <p:nvPicPr>
          <p:cNvPr id="5" name="Picture 4" descr="Graphical user interface, diagram, text, application, email&#10;&#10;Description automatically generated">
            <a:extLst>
              <a:ext uri="{FF2B5EF4-FFF2-40B4-BE49-F238E27FC236}">
                <a16:creationId xmlns:a16="http://schemas.microsoft.com/office/drawing/2014/main" id="{EFC47987-5CC9-1849-ACB9-FE51B53886A4}"/>
              </a:ext>
            </a:extLst>
          </p:cNvPr>
          <p:cNvPicPr>
            <a:picLocks noChangeAspect="1"/>
          </p:cNvPicPr>
          <p:nvPr/>
        </p:nvPicPr>
        <p:blipFill>
          <a:blip r:embed="rId3"/>
          <a:stretch>
            <a:fillRect/>
          </a:stretch>
        </p:blipFill>
        <p:spPr>
          <a:xfrm>
            <a:off x="1079203" y="1720914"/>
            <a:ext cx="10033593" cy="3883389"/>
          </a:xfrm>
          <a:prstGeom prst="rect">
            <a:avLst/>
          </a:prstGeom>
        </p:spPr>
      </p:pic>
      <p:sp>
        <p:nvSpPr>
          <p:cNvPr id="6" name="TextBox 5">
            <a:extLst>
              <a:ext uri="{FF2B5EF4-FFF2-40B4-BE49-F238E27FC236}">
                <a16:creationId xmlns:a16="http://schemas.microsoft.com/office/drawing/2014/main" id="{FF442FB8-8690-994A-8A98-DB7F3C5F8A3A}"/>
              </a:ext>
            </a:extLst>
          </p:cNvPr>
          <p:cNvSpPr txBox="1"/>
          <p:nvPr/>
        </p:nvSpPr>
        <p:spPr>
          <a:xfrm>
            <a:off x="436437" y="6139822"/>
            <a:ext cx="10532050" cy="369332"/>
          </a:xfrm>
          <a:prstGeom prst="rect">
            <a:avLst/>
          </a:prstGeom>
          <a:noFill/>
        </p:spPr>
        <p:txBody>
          <a:bodyPr wrap="none" rtlCol="0">
            <a:spAutoFit/>
          </a:bodyPr>
          <a:lstStyle/>
          <a:p>
            <a:r>
              <a:rPr lang="en-US" dirty="0"/>
              <a:t>Picture credit &amp; demo can be seen here: https://</a:t>
            </a:r>
            <a:r>
              <a:rPr lang="en-US" dirty="0" err="1"/>
              <a:t>www.youtube.com</a:t>
            </a:r>
            <a:r>
              <a:rPr lang="en-US" dirty="0"/>
              <a:t>/</a:t>
            </a:r>
            <a:r>
              <a:rPr lang="en-US" dirty="0" err="1"/>
              <a:t>watch?v</a:t>
            </a:r>
            <a:r>
              <a:rPr lang="en-US" dirty="0"/>
              <a:t>=qkc0ZUvWSYo</a:t>
            </a:r>
          </a:p>
        </p:txBody>
      </p:sp>
    </p:spTree>
    <p:extLst>
      <p:ext uri="{BB962C8B-B14F-4D97-AF65-F5344CB8AC3E}">
        <p14:creationId xmlns:p14="http://schemas.microsoft.com/office/powerpoint/2010/main" val="1076616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ABBA-8E6E-2647-AAAA-85E70264850B}"/>
              </a:ext>
            </a:extLst>
          </p:cNvPr>
          <p:cNvSpPr>
            <a:spLocks noGrp="1"/>
          </p:cNvSpPr>
          <p:nvPr>
            <p:ph type="title"/>
          </p:nvPr>
        </p:nvSpPr>
        <p:spPr/>
        <p:txBody>
          <a:bodyPr/>
          <a:lstStyle/>
          <a:p>
            <a:r>
              <a:rPr lang="en-US" dirty="0"/>
              <a:t>BEAST Attack</a:t>
            </a:r>
          </a:p>
        </p:txBody>
      </p:sp>
      <p:sp>
        <p:nvSpPr>
          <p:cNvPr id="3" name="Content Placeholder 2">
            <a:extLst>
              <a:ext uri="{FF2B5EF4-FFF2-40B4-BE49-F238E27FC236}">
                <a16:creationId xmlns:a16="http://schemas.microsoft.com/office/drawing/2014/main" id="{D21FC4E5-E0BA-5340-83DD-7003797E10B0}"/>
              </a:ext>
            </a:extLst>
          </p:cNvPr>
          <p:cNvSpPr>
            <a:spLocks noGrp="1"/>
          </p:cNvSpPr>
          <p:nvPr>
            <p:ph idx="1"/>
          </p:nvPr>
        </p:nvSpPr>
        <p:spPr/>
        <p:txBody>
          <a:bodyPr/>
          <a:lstStyle/>
          <a:p>
            <a:r>
              <a:rPr lang="en-US" dirty="0"/>
              <a:t>An Active MITM attacker can predict the IV, therefore, making the result of the encryption deterministic.</a:t>
            </a:r>
          </a:p>
          <a:p>
            <a:r>
              <a:rPr lang="en-US" dirty="0"/>
              <a:t>Technically, an attacker can’t decrypt any data, however, he can find out if his guessing is right or wrong.</a:t>
            </a:r>
          </a:p>
          <a:p>
            <a:r>
              <a:rPr lang="en-US" dirty="0"/>
              <a:t>With enough guessing, any data can be recovered!</a:t>
            </a:r>
          </a:p>
          <a:p>
            <a:r>
              <a:rPr lang="en-US" dirty="0"/>
              <a:t>The only way to prevent BEAST attack from the server side is to enable RC4. </a:t>
            </a:r>
          </a:p>
          <a:p>
            <a:r>
              <a:rPr lang="en-US" dirty="0"/>
              <a:t>However, RC4 is worse!</a:t>
            </a:r>
          </a:p>
          <a:p>
            <a:r>
              <a:rPr lang="en-US" dirty="0"/>
              <a:t>This makes enabling TLS 1.0 a bad idea as well</a:t>
            </a:r>
          </a:p>
        </p:txBody>
      </p:sp>
    </p:spTree>
    <p:extLst>
      <p:ext uri="{BB962C8B-B14F-4D97-AF65-F5344CB8AC3E}">
        <p14:creationId xmlns:p14="http://schemas.microsoft.com/office/powerpoint/2010/main" val="1751797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BACA1-52C3-CB4B-AE77-633339D2B2FB}"/>
              </a:ext>
            </a:extLst>
          </p:cNvPr>
          <p:cNvSpPr>
            <a:spLocks noGrp="1"/>
          </p:cNvSpPr>
          <p:nvPr>
            <p:ph type="title"/>
          </p:nvPr>
        </p:nvSpPr>
        <p:spPr>
          <a:xfrm>
            <a:off x="649224" y="645106"/>
            <a:ext cx="4868173" cy="1259894"/>
          </a:xfrm>
        </p:spPr>
        <p:txBody>
          <a:bodyPr>
            <a:normAutofit/>
          </a:bodyPr>
          <a:lstStyle/>
          <a:p>
            <a:r>
              <a:rPr lang="en-US" dirty="0"/>
              <a:t>Beast Attack Risk</a:t>
            </a:r>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A29CACF-99DD-2547-8C3C-0E169C5E6523}"/>
              </a:ext>
            </a:extLst>
          </p:cNvPr>
          <p:cNvSpPr>
            <a:spLocks noGrp="1"/>
          </p:cNvSpPr>
          <p:nvPr>
            <p:ph idx="1"/>
          </p:nvPr>
        </p:nvSpPr>
        <p:spPr>
          <a:xfrm>
            <a:off x="182880" y="2188663"/>
            <a:ext cx="4311628" cy="3759253"/>
          </a:xfrm>
        </p:spPr>
        <p:txBody>
          <a:bodyPr>
            <a:normAutofit/>
          </a:bodyPr>
          <a:lstStyle/>
          <a:p>
            <a:r>
              <a:rPr lang="en-US" dirty="0"/>
              <a:t>Guessing is not “really” efficient.</a:t>
            </a:r>
          </a:p>
          <a:p>
            <a:r>
              <a:rPr lang="en-US" dirty="0"/>
              <a:t>ALL browsers addressed it using a technique called 1/n-1 split.</a:t>
            </a:r>
          </a:p>
          <a:p>
            <a:r>
              <a:rPr lang="en-US" dirty="0"/>
              <a:t>The first packet will be padded with random data before being combined with the initialization vector.</a:t>
            </a:r>
          </a:p>
          <a:p>
            <a:r>
              <a:rPr lang="en-US" dirty="0"/>
              <a:t>The risk from Beast Attack is actually LOW.</a:t>
            </a:r>
          </a:p>
        </p:txBody>
      </p:sp>
      <p:pic>
        <p:nvPicPr>
          <p:cNvPr id="5" name="Picture 4" descr="A screenshot of a social media post&#10;&#10;Description automatically generated">
            <a:extLst>
              <a:ext uri="{FF2B5EF4-FFF2-40B4-BE49-F238E27FC236}">
                <a16:creationId xmlns:a16="http://schemas.microsoft.com/office/drawing/2014/main" id="{A457403A-4FA5-B64F-A2D2-BFA251F77D32}"/>
              </a:ext>
            </a:extLst>
          </p:cNvPr>
          <p:cNvPicPr>
            <a:picLocks noChangeAspect="1"/>
          </p:cNvPicPr>
          <p:nvPr/>
        </p:nvPicPr>
        <p:blipFill>
          <a:blip r:embed="rId3"/>
          <a:stretch>
            <a:fillRect/>
          </a:stretch>
        </p:blipFill>
        <p:spPr>
          <a:xfrm>
            <a:off x="4619543" y="2188663"/>
            <a:ext cx="6953577" cy="2155607"/>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550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22F6-4BA2-2343-AFF4-61CA2BF606B5}"/>
              </a:ext>
            </a:extLst>
          </p:cNvPr>
          <p:cNvSpPr>
            <a:spLocks noGrp="1"/>
          </p:cNvSpPr>
          <p:nvPr>
            <p:ph type="title"/>
          </p:nvPr>
        </p:nvSpPr>
        <p:spPr/>
        <p:txBody>
          <a:bodyPr/>
          <a:lstStyle/>
          <a:p>
            <a:r>
              <a:rPr lang="en-US" dirty="0"/>
              <a:t>TLS 1.1</a:t>
            </a:r>
          </a:p>
        </p:txBody>
      </p:sp>
      <p:sp>
        <p:nvSpPr>
          <p:cNvPr id="3" name="Content Placeholder 2">
            <a:extLst>
              <a:ext uri="{FF2B5EF4-FFF2-40B4-BE49-F238E27FC236}">
                <a16:creationId xmlns:a16="http://schemas.microsoft.com/office/drawing/2014/main" id="{5734A533-4412-464D-91EA-EE910772FF6B}"/>
              </a:ext>
            </a:extLst>
          </p:cNvPr>
          <p:cNvSpPr>
            <a:spLocks noGrp="1"/>
          </p:cNvSpPr>
          <p:nvPr>
            <p:ph idx="1"/>
          </p:nvPr>
        </p:nvSpPr>
        <p:spPr/>
        <p:txBody>
          <a:bodyPr>
            <a:normAutofit fontScale="92500" lnSpcReduction="10000"/>
          </a:bodyPr>
          <a:lstStyle/>
          <a:p>
            <a:r>
              <a:rPr lang="en-US" dirty="0"/>
              <a:t>You can actually get away with TLS 1.1 with certain rules. In fact, Google still uses TLS 1.1!</a:t>
            </a:r>
          </a:p>
          <a:p>
            <a:r>
              <a:rPr lang="en-US" dirty="0"/>
              <a:t>1- you MUST disable all the insecure </a:t>
            </a:r>
            <a:r>
              <a:rPr lang="en-US" dirty="0" err="1"/>
              <a:t>ciphersuites</a:t>
            </a:r>
            <a:r>
              <a:rPr lang="en-US" dirty="0"/>
              <a:t>. This may or may not introduce other problems (i.e. legacy systems)</a:t>
            </a:r>
          </a:p>
          <a:p>
            <a:r>
              <a:rPr lang="en-US" dirty="0"/>
              <a:t>2- you must NOT have SSL v3.0 or SSLv2.0 enabled in your server.</a:t>
            </a:r>
          </a:p>
          <a:p>
            <a:endParaRPr lang="en-US" dirty="0"/>
          </a:p>
          <a:p>
            <a:r>
              <a:rPr lang="en-US" b="1" dirty="0"/>
              <a:t>The main issue here (including in TLS 1.2) is the </a:t>
            </a:r>
            <a:r>
              <a:rPr lang="en-US" b="1" dirty="0" err="1"/>
              <a:t>ciphersuites</a:t>
            </a:r>
            <a:r>
              <a:rPr lang="en-US" b="1" dirty="0"/>
              <a:t> selected!</a:t>
            </a:r>
          </a:p>
          <a:p>
            <a:r>
              <a:rPr lang="en-US" dirty="0"/>
              <a:t>Consider having NULL cipher in TLS 1.2, does that make your connection secure?</a:t>
            </a:r>
          </a:p>
          <a:p>
            <a:endParaRPr lang="en-US" dirty="0"/>
          </a:p>
          <a:p>
            <a:r>
              <a:rPr lang="en-US" u="sng" dirty="0"/>
              <a:t>Note: I’m NOT suggesting that you keep TLS 1.1, they are old already</a:t>
            </a:r>
          </a:p>
        </p:txBody>
      </p:sp>
    </p:spTree>
    <p:extLst>
      <p:ext uri="{BB962C8B-B14F-4D97-AF65-F5344CB8AC3E}">
        <p14:creationId xmlns:p14="http://schemas.microsoft.com/office/powerpoint/2010/main" val="399488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5341-735A-594B-94CB-279FA6DCB72E}"/>
              </a:ext>
            </a:extLst>
          </p:cNvPr>
          <p:cNvSpPr>
            <a:spLocks noGrp="1"/>
          </p:cNvSpPr>
          <p:nvPr>
            <p:ph type="title"/>
          </p:nvPr>
        </p:nvSpPr>
        <p:spPr/>
        <p:txBody>
          <a:bodyPr/>
          <a:lstStyle/>
          <a:p>
            <a:r>
              <a:rPr lang="en-US" dirty="0"/>
              <a:t>Appetizers</a:t>
            </a:r>
          </a:p>
        </p:txBody>
      </p:sp>
      <p:pic>
        <p:nvPicPr>
          <p:cNvPr id="5" name="Content Placeholder 4" descr="A picture containing drawing&#10;&#10;Description automatically generated">
            <a:extLst>
              <a:ext uri="{FF2B5EF4-FFF2-40B4-BE49-F238E27FC236}">
                <a16:creationId xmlns:a16="http://schemas.microsoft.com/office/drawing/2014/main" id="{3A359642-5914-C145-AF99-C483E07C0B7E}"/>
              </a:ext>
            </a:extLst>
          </p:cNvPr>
          <p:cNvPicPr>
            <a:picLocks noGrp="1" noChangeAspect="1"/>
          </p:cNvPicPr>
          <p:nvPr>
            <p:ph idx="1"/>
          </p:nvPr>
        </p:nvPicPr>
        <p:blipFill>
          <a:blip r:embed="rId3"/>
          <a:stretch>
            <a:fillRect/>
          </a:stretch>
        </p:blipFill>
        <p:spPr>
          <a:xfrm>
            <a:off x="2560689" y="1999635"/>
            <a:ext cx="3149600" cy="457200"/>
          </a:xfrm>
        </p:spPr>
      </p:pic>
      <p:pic>
        <p:nvPicPr>
          <p:cNvPr id="7" name="Picture 6" descr="A close up of a sign&#10;&#10;Description automatically generated">
            <a:extLst>
              <a:ext uri="{FF2B5EF4-FFF2-40B4-BE49-F238E27FC236}">
                <a16:creationId xmlns:a16="http://schemas.microsoft.com/office/drawing/2014/main" id="{A07B854D-90CC-2C4D-B83C-905B97AF91B0}"/>
              </a:ext>
            </a:extLst>
          </p:cNvPr>
          <p:cNvPicPr>
            <a:picLocks noChangeAspect="1"/>
          </p:cNvPicPr>
          <p:nvPr/>
        </p:nvPicPr>
        <p:blipFill>
          <a:blip r:embed="rId4"/>
          <a:stretch>
            <a:fillRect/>
          </a:stretch>
        </p:blipFill>
        <p:spPr>
          <a:xfrm>
            <a:off x="6096000" y="1923435"/>
            <a:ext cx="4127500" cy="609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C66D94-34F4-7B42-BFDC-60D80111FE3C}"/>
              </a:ext>
            </a:extLst>
          </p:cNvPr>
          <p:cNvPicPr>
            <a:picLocks noChangeAspect="1"/>
          </p:cNvPicPr>
          <p:nvPr/>
        </p:nvPicPr>
        <p:blipFill>
          <a:blip r:embed="rId5"/>
          <a:stretch>
            <a:fillRect/>
          </a:stretch>
        </p:blipFill>
        <p:spPr>
          <a:xfrm>
            <a:off x="2136058" y="2456835"/>
            <a:ext cx="7919884" cy="4192880"/>
          </a:xfrm>
          <a:prstGeom prst="rect">
            <a:avLst/>
          </a:prstGeom>
        </p:spPr>
      </p:pic>
    </p:spTree>
    <p:extLst>
      <p:ext uri="{BB962C8B-B14F-4D97-AF65-F5344CB8AC3E}">
        <p14:creationId xmlns:p14="http://schemas.microsoft.com/office/powerpoint/2010/main" val="9737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C551-B2CF-5F41-B047-CCC282B9B632}"/>
              </a:ext>
            </a:extLst>
          </p:cNvPr>
          <p:cNvSpPr>
            <a:spLocks noGrp="1"/>
          </p:cNvSpPr>
          <p:nvPr>
            <p:ph type="title"/>
          </p:nvPr>
        </p:nvSpPr>
        <p:spPr>
          <a:xfrm>
            <a:off x="1958744" y="627478"/>
            <a:ext cx="8911687" cy="1280890"/>
          </a:xfrm>
        </p:spPr>
        <p:txBody>
          <a:bodyPr>
            <a:normAutofit fontScale="90000"/>
          </a:bodyPr>
          <a:lstStyle/>
          <a:p>
            <a:r>
              <a:rPr lang="en-US" dirty="0"/>
              <a:t>Browsers Ended Support for TLS1.0 &amp; TLS1.1 in 2020</a:t>
            </a:r>
            <a:br>
              <a:rPr lang="en-US"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D38B50B5-C00F-F145-AE1C-E81777EAF571}"/>
              </a:ext>
            </a:extLst>
          </p:cNvPr>
          <p:cNvPicPr>
            <a:picLocks noGrp="1" noChangeAspect="1"/>
          </p:cNvPicPr>
          <p:nvPr>
            <p:ph idx="1"/>
          </p:nvPr>
        </p:nvPicPr>
        <p:blipFill>
          <a:blip r:embed="rId3"/>
          <a:stretch>
            <a:fillRect/>
          </a:stretch>
        </p:blipFill>
        <p:spPr>
          <a:xfrm>
            <a:off x="1814051" y="1908368"/>
            <a:ext cx="8082117" cy="4921854"/>
          </a:xfrm>
        </p:spPr>
      </p:pic>
    </p:spTree>
    <p:extLst>
      <p:ext uri="{BB962C8B-B14F-4D97-AF65-F5344CB8AC3E}">
        <p14:creationId xmlns:p14="http://schemas.microsoft.com/office/powerpoint/2010/main" val="2317215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13A1-6455-DE43-984C-0C8473F98A9A}"/>
              </a:ext>
            </a:extLst>
          </p:cNvPr>
          <p:cNvSpPr>
            <a:spLocks noGrp="1"/>
          </p:cNvSpPr>
          <p:nvPr>
            <p:ph type="title"/>
          </p:nvPr>
        </p:nvSpPr>
        <p:spPr/>
        <p:txBody>
          <a:bodyPr/>
          <a:lstStyle/>
          <a:p>
            <a:r>
              <a:rPr lang="en-US" dirty="0"/>
              <a:t>Qualys </a:t>
            </a:r>
            <a:r>
              <a:rPr lang="en-US" dirty="0" err="1"/>
              <a:t>SSLLabs</a:t>
            </a:r>
            <a:r>
              <a:rPr lang="en-US" dirty="0"/>
              <a:t> Also Decreased the Grade!</a:t>
            </a:r>
          </a:p>
        </p:txBody>
      </p:sp>
      <p:pic>
        <p:nvPicPr>
          <p:cNvPr id="5" name="Content Placeholder 4">
            <a:extLst>
              <a:ext uri="{FF2B5EF4-FFF2-40B4-BE49-F238E27FC236}">
                <a16:creationId xmlns:a16="http://schemas.microsoft.com/office/drawing/2014/main" id="{1034C14E-7787-724F-869A-4553E8097297}"/>
              </a:ext>
            </a:extLst>
          </p:cNvPr>
          <p:cNvPicPr>
            <a:picLocks noGrp="1" noChangeAspect="1"/>
          </p:cNvPicPr>
          <p:nvPr>
            <p:ph idx="1"/>
          </p:nvPr>
        </p:nvPicPr>
        <p:blipFill>
          <a:blip r:embed="rId3"/>
          <a:stretch>
            <a:fillRect/>
          </a:stretch>
        </p:blipFill>
        <p:spPr>
          <a:xfrm>
            <a:off x="2073020" y="2536501"/>
            <a:ext cx="8915400" cy="892499"/>
          </a:xfrm>
        </p:spPr>
      </p:pic>
      <p:pic>
        <p:nvPicPr>
          <p:cNvPr id="7" name="Picture 6" descr="A picture containing drawing&#10;&#10;Description automatically generated">
            <a:extLst>
              <a:ext uri="{FF2B5EF4-FFF2-40B4-BE49-F238E27FC236}">
                <a16:creationId xmlns:a16="http://schemas.microsoft.com/office/drawing/2014/main" id="{90A484AE-21FA-D44B-8FB7-4D7D136EE4B8}"/>
              </a:ext>
            </a:extLst>
          </p:cNvPr>
          <p:cNvPicPr>
            <a:picLocks noChangeAspect="1"/>
          </p:cNvPicPr>
          <p:nvPr/>
        </p:nvPicPr>
        <p:blipFill>
          <a:blip r:embed="rId4"/>
          <a:stretch>
            <a:fillRect/>
          </a:stretch>
        </p:blipFill>
        <p:spPr>
          <a:xfrm>
            <a:off x="4346320" y="4207984"/>
            <a:ext cx="4368800" cy="889000"/>
          </a:xfrm>
          <a:prstGeom prst="rect">
            <a:avLst/>
          </a:prstGeom>
        </p:spPr>
      </p:pic>
    </p:spTree>
    <p:extLst>
      <p:ext uri="{BB962C8B-B14F-4D97-AF65-F5344CB8AC3E}">
        <p14:creationId xmlns:p14="http://schemas.microsoft.com/office/powerpoint/2010/main" val="879426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16F5E64-B1AB-D24E-B42E-D8F828283932}"/>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HeartBleed</a:t>
            </a:r>
          </a:p>
        </p:txBody>
      </p:sp>
      <p:sp>
        <p:nvSpPr>
          <p:cNvPr id="3" name="Content Placeholder 2">
            <a:extLst>
              <a:ext uri="{FF2B5EF4-FFF2-40B4-BE49-F238E27FC236}">
                <a16:creationId xmlns:a16="http://schemas.microsoft.com/office/drawing/2014/main" id="{1F1F1087-7546-9947-BD1D-0C2B6824A4BE}"/>
              </a:ext>
            </a:extLst>
          </p:cNvPr>
          <p:cNvSpPr>
            <a:spLocks noGrp="1"/>
          </p:cNvSpPr>
          <p:nvPr>
            <p:ph idx="1"/>
          </p:nvPr>
        </p:nvSpPr>
        <p:spPr>
          <a:xfrm>
            <a:off x="541866" y="2032000"/>
            <a:ext cx="7145867" cy="3879222"/>
          </a:xfrm>
        </p:spPr>
        <p:txBody>
          <a:bodyPr>
            <a:normAutofit/>
          </a:bodyPr>
          <a:lstStyle/>
          <a:p>
            <a:r>
              <a:rPr lang="en-US" dirty="0">
                <a:solidFill>
                  <a:srgbClr val="FEFFFF"/>
                </a:solidFill>
              </a:rPr>
              <a:t>OpenSSL is an application that implements TLS/SSL.</a:t>
            </a:r>
          </a:p>
          <a:p>
            <a:r>
              <a:rPr lang="en-US" dirty="0">
                <a:solidFill>
                  <a:srgbClr val="FEFFFF"/>
                </a:solidFill>
              </a:rPr>
              <a:t>The majority of servers uses OpenSSL to enforce SSL/TLS.</a:t>
            </a:r>
          </a:p>
          <a:p>
            <a:r>
              <a:rPr lang="en-US" dirty="0" err="1">
                <a:solidFill>
                  <a:srgbClr val="FEFFFF"/>
                </a:solidFill>
              </a:rPr>
              <a:t>HeartBleed</a:t>
            </a:r>
            <a:r>
              <a:rPr lang="en-US" dirty="0">
                <a:solidFill>
                  <a:srgbClr val="FEFFFF"/>
                </a:solidFill>
              </a:rPr>
              <a:t> was a vulnerability in the OpenSSL cryptography library, </a:t>
            </a:r>
            <a:r>
              <a:rPr lang="en-US" u="sng" dirty="0">
                <a:solidFill>
                  <a:srgbClr val="FEFFFF"/>
                </a:solidFill>
              </a:rPr>
              <a:t>not the TLS protocol itsel</a:t>
            </a:r>
            <a:r>
              <a:rPr lang="en-US" dirty="0">
                <a:solidFill>
                  <a:srgbClr val="FEFFFF"/>
                </a:solidFill>
              </a:rPr>
              <a:t>f!</a:t>
            </a:r>
          </a:p>
          <a:p>
            <a:r>
              <a:rPr lang="en-US" dirty="0">
                <a:solidFill>
                  <a:srgbClr val="FEFFFF"/>
                </a:solidFill>
              </a:rPr>
              <a:t>The issue was introduced in 2012 and publicly disclosed in 2014.</a:t>
            </a:r>
          </a:p>
          <a:p>
            <a:r>
              <a:rPr lang="en-US" dirty="0">
                <a:solidFill>
                  <a:srgbClr val="FEFFFF"/>
                </a:solidFill>
              </a:rPr>
              <a:t>Main reason: invalid validation of boundaries. This vulnerability is called buffer over read.</a:t>
            </a:r>
          </a:p>
          <a:p>
            <a:r>
              <a:rPr lang="en-US" dirty="0">
                <a:solidFill>
                  <a:srgbClr val="FEFFFF"/>
                </a:solidFill>
              </a:rPr>
              <a:t>In 2019, Shodan showed that there are still more than 90K devices vulnerable to </a:t>
            </a:r>
            <a:r>
              <a:rPr lang="en-US" dirty="0" err="1">
                <a:solidFill>
                  <a:srgbClr val="FEFFFF"/>
                </a:solidFill>
              </a:rPr>
              <a:t>HeartBleed</a:t>
            </a:r>
            <a:r>
              <a:rPr lang="en-US" dirty="0">
                <a:solidFill>
                  <a:srgbClr val="FEFFFF"/>
                </a:solidFill>
              </a:rPr>
              <a:t>!</a:t>
            </a:r>
          </a:p>
          <a:p>
            <a:r>
              <a:rPr lang="en-US" dirty="0">
                <a:solidFill>
                  <a:srgbClr val="FEFFFF"/>
                </a:solidFill>
              </a:rPr>
              <a:t>I actually saw it in an engagement last year!</a:t>
            </a:r>
          </a:p>
        </p:txBody>
      </p:sp>
      <p:pic>
        <p:nvPicPr>
          <p:cNvPr id="4" name="Picture 3" descr="Icon&#10;&#10;Description automatically generated">
            <a:extLst>
              <a:ext uri="{FF2B5EF4-FFF2-40B4-BE49-F238E27FC236}">
                <a16:creationId xmlns:a16="http://schemas.microsoft.com/office/drawing/2014/main" id="{CAE54E2C-0851-1F46-A234-B64B68E1FDCB}"/>
              </a:ext>
            </a:extLst>
          </p:cNvPr>
          <p:cNvPicPr>
            <a:picLocks noChangeAspect="1"/>
          </p:cNvPicPr>
          <p:nvPr/>
        </p:nvPicPr>
        <p:blipFill>
          <a:blip r:embed="rId3"/>
          <a:stretch>
            <a:fillRect/>
          </a:stretch>
        </p:blipFill>
        <p:spPr>
          <a:xfrm>
            <a:off x="8713057" y="2165684"/>
            <a:ext cx="3001931" cy="3595127"/>
          </a:xfrm>
          <a:prstGeom prst="rect">
            <a:avLst/>
          </a:prstGeom>
        </p:spPr>
      </p:pic>
    </p:spTree>
    <p:extLst>
      <p:ext uri="{BB962C8B-B14F-4D97-AF65-F5344CB8AC3E}">
        <p14:creationId xmlns:p14="http://schemas.microsoft.com/office/powerpoint/2010/main" val="2433979122"/>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6717-9F36-6742-8147-E8ED8F3CA07E}"/>
              </a:ext>
            </a:extLst>
          </p:cNvPr>
          <p:cNvSpPr>
            <a:spLocks noGrp="1"/>
          </p:cNvSpPr>
          <p:nvPr>
            <p:ph type="title"/>
          </p:nvPr>
        </p:nvSpPr>
        <p:spPr/>
        <p:txBody>
          <a:bodyPr/>
          <a:lstStyle/>
          <a:p>
            <a:r>
              <a:rPr lang="en-US" dirty="0" err="1"/>
              <a:t>HeartBleed</a:t>
            </a:r>
            <a:endParaRPr lang="en-US" dirty="0"/>
          </a:p>
        </p:txBody>
      </p:sp>
      <p:sp>
        <p:nvSpPr>
          <p:cNvPr id="3" name="Content Placeholder 2">
            <a:extLst>
              <a:ext uri="{FF2B5EF4-FFF2-40B4-BE49-F238E27FC236}">
                <a16:creationId xmlns:a16="http://schemas.microsoft.com/office/drawing/2014/main" id="{43BC4BF4-988D-B648-8801-9C3CFBE5611F}"/>
              </a:ext>
            </a:extLst>
          </p:cNvPr>
          <p:cNvSpPr>
            <a:spLocks noGrp="1"/>
          </p:cNvSpPr>
          <p:nvPr>
            <p:ph idx="1"/>
          </p:nvPr>
        </p:nvSpPr>
        <p:spPr/>
        <p:txBody>
          <a:bodyPr/>
          <a:lstStyle/>
          <a:p>
            <a:r>
              <a:rPr lang="en-US" dirty="0"/>
              <a:t>Basically, when you use OpenSSL, you are securing a socket between you and the server.</a:t>
            </a:r>
          </a:p>
          <a:p>
            <a:r>
              <a:rPr lang="en-US" dirty="0"/>
              <a:t>A server can only accept and keep alive a number of sockets at the same time.</a:t>
            </a:r>
          </a:p>
          <a:p>
            <a:r>
              <a:rPr lang="en-US" dirty="0"/>
              <a:t>It terminates a socket after a certain threshold if there is no more activities and the client will have to renegotiate over and over again.</a:t>
            </a:r>
          </a:p>
          <a:p>
            <a:r>
              <a:rPr lang="en-US" dirty="0"/>
              <a:t>Hence, the “Heartbeat Extension” was introduced to avoid having the renegotiation and provide a keep-alive functionality without continues data transfer.</a:t>
            </a:r>
          </a:p>
          <a:p>
            <a:r>
              <a:rPr lang="en-US" dirty="0"/>
              <a:t>The Heartbeat can contain anything up to 64KB of data.</a:t>
            </a:r>
          </a:p>
        </p:txBody>
      </p:sp>
    </p:spTree>
    <p:extLst>
      <p:ext uri="{BB962C8B-B14F-4D97-AF65-F5344CB8AC3E}">
        <p14:creationId xmlns:p14="http://schemas.microsoft.com/office/powerpoint/2010/main" val="296598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4D75-32CB-E749-BB1F-554B82AF8EB6}"/>
              </a:ext>
            </a:extLst>
          </p:cNvPr>
          <p:cNvSpPr>
            <a:spLocks noGrp="1"/>
          </p:cNvSpPr>
          <p:nvPr>
            <p:ph type="title"/>
          </p:nvPr>
        </p:nvSpPr>
        <p:spPr/>
        <p:txBody>
          <a:bodyPr/>
          <a:lstStyle/>
          <a:p>
            <a:r>
              <a:rPr lang="en-US" dirty="0" err="1"/>
              <a:t>HeartBeat</a:t>
            </a:r>
            <a:r>
              <a:rPr lang="en-US" dirty="0"/>
              <a:t> in Action (Normal Usage)</a:t>
            </a:r>
          </a:p>
        </p:txBody>
      </p:sp>
      <p:sp>
        <p:nvSpPr>
          <p:cNvPr id="3" name="Content Placeholder 2">
            <a:extLst>
              <a:ext uri="{FF2B5EF4-FFF2-40B4-BE49-F238E27FC236}">
                <a16:creationId xmlns:a16="http://schemas.microsoft.com/office/drawing/2014/main" id="{4B954A4D-E10B-F347-8636-67F82597821E}"/>
              </a:ext>
            </a:extLst>
          </p:cNvPr>
          <p:cNvSpPr>
            <a:spLocks noGrp="1"/>
          </p:cNvSpPr>
          <p:nvPr>
            <p:ph idx="1"/>
          </p:nvPr>
        </p:nvSpPr>
        <p:spPr/>
        <p:txBody>
          <a:bodyPr/>
          <a:lstStyle/>
          <a:p>
            <a:endParaRPr lang="en-US" dirty="0"/>
          </a:p>
        </p:txBody>
      </p:sp>
      <p:pic>
        <p:nvPicPr>
          <p:cNvPr id="4" name="Picture 10">
            <a:extLst>
              <a:ext uri="{FF2B5EF4-FFF2-40B4-BE49-F238E27FC236}">
                <a16:creationId xmlns:a16="http://schemas.microsoft.com/office/drawing/2014/main" id="{E9F09601-342B-2349-B8AB-A1E686F4B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051" y="3196206"/>
            <a:ext cx="1297902" cy="1297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19DB30D5-43E5-3B40-9196-125142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320" y="2961982"/>
            <a:ext cx="1675644" cy="1675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B2FDE2A-0B6F-6449-90E4-774820ECFE19}"/>
              </a:ext>
            </a:extLst>
          </p:cNvPr>
          <p:cNvCxnSpPr>
            <a:stCxn id="5" idx="3"/>
          </p:cNvCxnSpPr>
          <p:nvPr/>
        </p:nvCxnSpPr>
        <p:spPr>
          <a:xfrm>
            <a:off x="4961964" y="3799804"/>
            <a:ext cx="3644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F3B2DC-F847-F443-B7F5-BD81E4252772}"/>
              </a:ext>
            </a:extLst>
          </p:cNvPr>
          <p:cNvSpPr txBox="1"/>
          <p:nvPr/>
        </p:nvSpPr>
        <p:spPr>
          <a:xfrm>
            <a:off x="5032430" y="3244334"/>
            <a:ext cx="3644154" cy="369332"/>
          </a:xfrm>
          <a:prstGeom prst="rect">
            <a:avLst/>
          </a:prstGeom>
          <a:noFill/>
        </p:spPr>
        <p:txBody>
          <a:bodyPr wrap="square" rtlCol="0">
            <a:spAutoFit/>
          </a:bodyPr>
          <a:lstStyle/>
          <a:p>
            <a:r>
              <a:rPr lang="en-US" dirty="0"/>
              <a:t>Sends 1KB, and says it is 1KB</a:t>
            </a:r>
          </a:p>
        </p:txBody>
      </p:sp>
      <p:cxnSp>
        <p:nvCxnSpPr>
          <p:cNvPr id="10" name="Straight Arrow Connector 9">
            <a:extLst>
              <a:ext uri="{FF2B5EF4-FFF2-40B4-BE49-F238E27FC236}">
                <a16:creationId xmlns:a16="http://schemas.microsoft.com/office/drawing/2014/main" id="{CA4758FD-12DE-624D-90DC-E0C546A95EDE}"/>
              </a:ext>
            </a:extLst>
          </p:cNvPr>
          <p:cNvCxnSpPr/>
          <p:nvPr/>
        </p:nvCxnSpPr>
        <p:spPr>
          <a:xfrm flipH="1">
            <a:off x="4961964" y="4274820"/>
            <a:ext cx="3553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30131C-6C14-4C42-9F3C-FEA907ADEFCE}"/>
              </a:ext>
            </a:extLst>
          </p:cNvPr>
          <p:cNvSpPr txBox="1"/>
          <p:nvPr/>
        </p:nvSpPr>
        <p:spPr>
          <a:xfrm>
            <a:off x="5407961" y="4264126"/>
            <a:ext cx="3644154" cy="369332"/>
          </a:xfrm>
          <a:prstGeom prst="rect">
            <a:avLst/>
          </a:prstGeom>
          <a:noFill/>
        </p:spPr>
        <p:txBody>
          <a:bodyPr wrap="square" rtlCol="0">
            <a:spAutoFit/>
          </a:bodyPr>
          <a:lstStyle/>
          <a:p>
            <a:r>
              <a:rPr lang="en-US" dirty="0"/>
              <a:t>Returns the same 1KB</a:t>
            </a:r>
          </a:p>
        </p:txBody>
      </p:sp>
    </p:spTree>
    <p:extLst>
      <p:ext uri="{BB962C8B-B14F-4D97-AF65-F5344CB8AC3E}">
        <p14:creationId xmlns:p14="http://schemas.microsoft.com/office/powerpoint/2010/main" val="2770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4D75-32CB-E749-BB1F-554B82AF8EB6}"/>
              </a:ext>
            </a:extLst>
          </p:cNvPr>
          <p:cNvSpPr>
            <a:spLocks noGrp="1"/>
          </p:cNvSpPr>
          <p:nvPr>
            <p:ph type="title"/>
          </p:nvPr>
        </p:nvSpPr>
        <p:spPr/>
        <p:txBody>
          <a:bodyPr/>
          <a:lstStyle/>
          <a:p>
            <a:r>
              <a:rPr lang="en-US" dirty="0" err="1"/>
              <a:t>HeartBeat</a:t>
            </a:r>
            <a:r>
              <a:rPr lang="en-US" dirty="0"/>
              <a:t> in Action (Malicious Usage)</a:t>
            </a:r>
          </a:p>
        </p:txBody>
      </p:sp>
      <p:sp>
        <p:nvSpPr>
          <p:cNvPr id="3" name="Content Placeholder 2">
            <a:extLst>
              <a:ext uri="{FF2B5EF4-FFF2-40B4-BE49-F238E27FC236}">
                <a16:creationId xmlns:a16="http://schemas.microsoft.com/office/drawing/2014/main" id="{4B954A4D-E10B-F347-8636-67F82597821E}"/>
              </a:ext>
            </a:extLst>
          </p:cNvPr>
          <p:cNvSpPr>
            <a:spLocks noGrp="1"/>
          </p:cNvSpPr>
          <p:nvPr>
            <p:ph idx="1"/>
          </p:nvPr>
        </p:nvSpPr>
        <p:spPr/>
        <p:txBody>
          <a:bodyPr/>
          <a:lstStyle/>
          <a:p>
            <a:endParaRPr lang="en-US" dirty="0"/>
          </a:p>
        </p:txBody>
      </p:sp>
      <p:pic>
        <p:nvPicPr>
          <p:cNvPr id="4" name="Picture 10">
            <a:extLst>
              <a:ext uri="{FF2B5EF4-FFF2-40B4-BE49-F238E27FC236}">
                <a16:creationId xmlns:a16="http://schemas.microsoft.com/office/drawing/2014/main" id="{E9F09601-342B-2349-B8AB-A1E686F4B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051" y="3196206"/>
            <a:ext cx="1297902" cy="1297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19DB30D5-43E5-3B40-9196-125142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320" y="2961982"/>
            <a:ext cx="1675644" cy="16756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B2FDE2A-0B6F-6449-90E4-774820ECFE19}"/>
              </a:ext>
            </a:extLst>
          </p:cNvPr>
          <p:cNvCxnSpPr>
            <a:stCxn id="5" idx="3"/>
          </p:cNvCxnSpPr>
          <p:nvPr/>
        </p:nvCxnSpPr>
        <p:spPr>
          <a:xfrm>
            <a:off x="4961964" y="3799804"/>
            <a:ext cx="3644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F3B2DC-F847-F443-B7F5-BD81E4252772}"/>
              </a:ext>
            </a:extLst>
          </p:cNvPr>
          <p:cNvSpPr txBox="1"/>
          <p:nvPr/>
        </p:nvSpPr>
        <p:spPr>
          <a:xfrm>
            <a:off x="5032430" y="3244334"/>
            <a:ext cx="3644154" cy="369332"/>
          </a:xfrm>
          <a:prstGeom prst="rect">
            <a:avLst/>
          </a:prstGeom>
          <a:noFill/>
        </p:spPr>
        <p:txBody>
          <a:bodyPr wrap="square" rtlCol="0">
            <a:spAutoFit/>
          </a:bodyPr>
          <a:lstStyle/>
          <a:p>
            <a:r>
              <a:rPr lang="en-US" dirty="0"/>
              <a:t>Sends 1KB, and says it is 64KB</a:t>
            </a:r>
          </a:p>
        </p:txBody>
      </p:sp>
    </p:spTree>
    <p:extLst>
      <p:ext uri="{BB962C8B-B14F-4D97-AF65-F5344CB8AC3E}">
        <p14:creationId xmlns:p14="http://schemas.microsoft.com/office/powerpoint/2010/main" val="1359287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6122-1012-6F48-9ADC-C708440A216E}"/>
              </a:ext>
            </a:extLst>
          </p:cNvPr>
          <p:cNvSpPr>
            <a:spLocks noGrp="1"/>
          </p:cNvSpPr>
          <p:nvPr>
            <p:ph type="title"/>
          </p:nvPr>
        </p:nvSpPr>
        <p:spPr/>
        <p:txBody>
          <a:bodyPr/>
          <a:lstStyle/>
          <a:p>
            <a:r>
              <a:rPr lang="en-US" dirty="0" err="1"/>
              <a:t>HeartBeat</a:t>
            </a:r>
            <a:r>
              <a:rPr lang="en-US" dirty="0"/>
              <a:t> in Action (Malicious Usage)</a:t>
            </a:r>
          </a:p>
        </p:txBody>
      </p:sp>
      <p:sp>
        <p:nvSpPr>
          <p:cNvPr id="3" name="Content Placeholder 2">
            <a:extLst>
              <a:ext uri="{FF2B5EF4-FFF2-40B4-BE49-F238E27FC236}">
                <a16:creationId xmlns:a16="http://schemas.microsoft.com/office/drawing/2014/main" id="{DBE92AE0-773A-5D4B-9593-7E82E9C26D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292D06-5073-7746-A561-1636162C3C0D}"/>
              </a:ext>
            </a:extLst>
          </p:cNvPr>
          <p:cNvPicPr>
            <a:picLocks noChangeAspect="1"/>
          </p:cNvPicPr>
          <p:nvPr/>
        </p:nvPicPr>
        <p:blipFill rotWithShape="1">
          <a:blip r:embed="rId3"/>
          <a:srcRect l="-1" t="49603" r="2008" b="-1"/>
          <a:stretch/>
        </p:blipFill>
        <p:spPr>
          <a:xfrm>
            <a:off x="3485093" y="2756263"/>
            <a:ext cx="5841787" cy="3004456"/>
          </a:xfrm>
          <a:prstGeom prst="rect">
            <a:avLst/>
          </a:prstGeom>
        </p:spPr>
      </p:pic>
    </p:spTree>
    <p:extLst>
      <p:ext uri="{BB962C8B-B14F-4D97-AF65-F5344CB8AC3E}">
        <p14:creationId xmlns:p14="http://schemas.microsoft.com/office/powerpoint/2010/main" val="236121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A6CF-0996-EF40-B49D-7E2398F6C5B4}"/>
              </a:ext>
            </a:extLst>
          </p:cNvPr>
          <p:cNvSpPr>
            <a:spLocks noGrp="1"/>
          </p:cNvSpPr>
          <p:nvPr>
            <p:ph type="title"/>
          </p:nvPr>
        </p:nvSpPr>
        <p:spPr/>
        <p:txBody>
          <a:bodyPr/>
          <a:lstStyle/>
          <a:p>
            <a:r>
              <a:rPr lang="en-US" dirty="0" err="1"/>
              <a:t>HeartBleed</a:t>
            </a:r>
            <a:r>
              <a:rPr lang="en-US" dirty="0"/>
              <a:t> Exploitation</a:t>
            </a:r>
          </a:p>
        </p:txBody>
      </p:sp>
      <p:sp>
        <p:nvSpPr>
          <p:cNvPr id="3" name="Content Placeholder 2">
            <a:extLst>
              <a:ext uri="{FF2B5EF4-FFF2-40B4-BE49-F238E27FC236}">
                <a16:creationId xmlns:a16="http://schemas.microsoft.com/office/drawing/2014/main" id="{B73F1882-CCEF-0849-84EA-49DFBD6835A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99D2CEA-6CDA-1845-A5FB-D998A352AF0A}"/>
              </a:ext>
            </a:extLst>
          </p:cNvPr>
          <p:cNvPicPr>
            <a:picLocks noChangeAspect="1"/>
          </p:cNvPicPr>
          <p:nvPr/>
        </p:nvPicPr>
        <p:blipFill>
          <a:blip r:embed="rId3"/>
          <a:stretch>
            <a:fillRect/>
          </a:stretch>
        </p:blipFill>
        <p:spPr>
          <a:xfrm>
            <a:off x="2924810" y="2133600"/>
            <a:ext cx="6394002" cy="4430626"/>
          </a:xfrm>
          <a:prstGeom prst="rect">
            <a:avLst/>
          </a:prstGeom>
        </p:spPr>
      </p:pic>
    </p:spTree>
    <p:extLst>
      <p:ext uri="{BB962C8B-B14F-4D97-AF65-F5344CB8AC3E}">
        <p14:creationId xmlns:p14="http://schemas.microsoft.com/office/powerpoint/2010/main" val="24443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BA4C-53FE-6148-B414-B655EAC9E583}"/>
              </a:ext>
            </a:extLst>
          </p:cNvPr>
          <p:cNvSpPr>
            <a:spLocks noGrp="1"/>
          </p:cNvSpPr>
          <p:nvPr>
            <p:ph type="title"/>
          </p:nvPr>
        </p:nvSpPr>
        <p:spPr>
          <a:xfrm>
            <a:off x="1687670" y="624110"/>
            <a:ext cx="4038876" cy="1280890"/>
          </a:xfrm>
        </p:spPr>
        <p:txBody>
          <a:bodyPr>
            <a:normAutofit fontScale="90000"/>
          </a:bodyPr>
          <a:lstStyle/>
          <a:p>
            <a:pPr defTabSz="457200" rtl="1" eaLnBrk="1" latinLnBrk="0" hangingPunct="1">
              <a:spcBef>
                <a:spcPct val="0"/>
              </a:spcBef>
              <a:buNone/>
            </a:pPr>
            <a:r>
              <a:rPr lang="en-US" sz="3200" dirty="0"/>
              <a:t>How to Check for SSL/TLS Weaknesses?</a:t>
            </a:r>
          </a:p>
        </p:txBody>
      </p:sp>
      <p:sp>
        <p:nvSpPr>
          <p:cNvPr id="3" name="Content Placeholder 2">
            <a:extLst>
              <a:ext uri="{FF2B5EF4-FFF2-40B4-BE49-F238E27FC236}">
                <a16:creationId xmlns:a16="http://schemas.microsoft.com/office/drawing/2014/main" id="{9BC884B7-FD24-7147-9677-550156518081}"/>
              </a:ext>
            </a:extLst>
          </p:cNvPr>
          <p:cNvSpPr>
            <a:spLocks noGrp="1"/>
          </p:cNvSpPr>
          <p:nvPr>
            <p:ph idx="1"/>
          </p:nvPr>
        </p:nvSpPr>
        <p:spPr>
          <a:xfrm>
            <a:off x="1683956" y="2133600"/>
            <a:ext cx="4042589" cy="3777622"/>
          </a:xfrm>
        </p:spPr>
        <p:txBody>
          <a:bodyPr>
            <a:normAutofit/>
          </a:bodyPr>
          <a:lstStyle/>
          <a:p>
            <a:r>
              <a:rPr lang="en-US" sz="1600" dirty="0">
                <a:solidFill>
                  <a:schemeClr val="tx1"/>
                </a:solidFill>
              </a:rPr>
              <a:t>A couple of ways to check the SSL/TLS versions &amp; the </a:t>
            </a:r>
            <a:r>
              <a:rPr lang="en-US" sz="1600" dirty="0" err="1">
                <a:solidFill>
                  <a:schemeClr val="tx1"/>
                </a:solidFill>
              </a:rPr>
              <a:t>ciphersuites</a:t>
            </a:r>
            <a:r>
              <a:rPr lang="en-US" sz="1600" dirty="0">
                <a:solidFill>
                  <a:schemeClr val="tx1"/>
                </a:solidFill>
              </a:rPr>
              <a:t> a server is using.</a:t>
            </a:r>
          </a:p>
          <a:p>
            <a:r>
              <a:rPr lang="en-US" sz="1600" dirty="0">
                <a:solidFill>
                  <a:schemeClr val="tx1"/>
                </a:solidFill>
              </a:rPr>
              <a:t>The best tools/websites from my opinion are the following:</a:t>
            </a:r>
          </a:p>
          <a:p>
            <a:r>
              <a:rPr lang="en-US" sz="1600" dirty="0">
                <a:solidFill>
                  <a:schemeClr val="tx1"/>
                </a:solidFill>
              </a:rPr>
              <a:t>Nmap NSE scripts</a:t>
            </a:r>
          </a:p>
          <a:p>
            <a:r>
              <a:rPr lang="en-US" sz="1600" dirty="0" err="1">
                <a:solidFill>
                  <a:schemeClr val="tx1"/>
                </a:solidFill>
              </a:rPr>
              <a:t>Testssl</a:t>
            </a:r>
            <a:endParaRPr lang="en-US" sz="1600" dirty="0">
              <a:solidFill>
                <a:schemeClr val="tx1"/>
              </a:solidFill>
            </a:endParaRPr>
          </a:p>
          <a:p>
            <a:r>
              <a:rPr lang="en-US" sz="1600" dirty="0">
                <a:solidFill>
                  <a:schemeClr val="tx1"/>
                </a:solidFill>
              </a:rPr>
              <a:t>Qualys SSL Labs (possible privacy concerns?)</a:t>
            </a:r>
          </a:p>
        </p:txBody>
      </p:sp>
      <p:pic>
        <p:nvPicPr>
          <p:cNvPr id="6" name="Picture 5" descr="A close up of a sign&#10;&#10;Description automatically generated">
            <a:extLst>
              <a:ext uri="{FF2B5EF4-FFF2-40B4-BE49-F238E27FC236}">
                <a16:creationId xmlns:a16="http://schemas.microsoft.com/office/drawing/2014/main" id="{A13411D2-78EB-0D45-A5F9-C645C46D1E9E}"/>
              </a:ext>
            </a:extLst>
          </p:cNvPr>
          <p:cNvPicPr>
            <a:picLocks noChangeAspect="1"/>
          </p:cNvPicPr>
          <p:nvPr/>
        </p:nvPicPr>
        <p:blipFill>
          <a:blip r:embed="rId3"/>
          <a:stretch>
            <a:fillRect/>
          </a:stretch>
        </p:blipFill>
        <p:spPr>
          <a:xfrm>
            <a:off x="6091916" y="674770"/>
            <a:ext cx="2639503" cy="2639503"/>
          </a:xfrm>
          <a:prstGeom prst="rect">
            <a:avLst/>
          </a:prstGeom>
        </p:spPr>
      </p:pic>
      <p:pic>
        <p:nvPicPr>
          <p:cNvPr id="4" name="Picture 3">
            <a:extLst>
              <a:ext uri="{FF2B5EF4-FFF2-40B4-BE49-F238E27FC236}">
                <a16:creationId xmlns:a16="http://schemas.microsoft.com/office/drawing/2014/main" id="{ADE0945B-5975-A949-BCAA-40374EA84A35}"/>
              </a:ext>
            </a:extLst>
          </p:cNvPr>
          <p:cNvPicPr>
            <a:picLocks noChangeAspect="1"/>
          </p:cNvPicPr>
          <p:nvPr/>
        </p:nvPicPr>
        <p:blipFill>
          <a:blip r:embed="rId4"/>
          <a:stretch>
            <a:fillRect/>
          </a:stretch>
        </p:blipFill>
        <p:spPr>
          <a:xfrm>
            <a:off x="8892286" y="674770"/>
            <a:ext cx="2639503" cy="2639503"/>
          </a:xfrm>
          <a:prstGeom prst="rect">
            <a:avLst/>
          </a:prstGeom>
        </p:spPr>
      </p:pic>
      <p:pic>
        <p:nvPicPr>
          <p:cNvPr id="5" name="Picture 4">
            <a:extLst>
              <a:ext uri="{FF2B5EF4-FFF2-40B4-BE49-F238E27FC236}">
                <a16:creationId xmlns:a16="http://schemas.microsoft.com/office/drawing/2014/main" id="{EFEA975F-B91C-A64B-89A1-91BAA0C10D8F}"/>
              </a:ext>
            </a:extLst>
          </p:cNvPr>
          <p:cNvPicPr>
            <a:picLocks noChangeAspect="1"/>
          </p:cNvPicPr>
          <p:nvPr/>
        </p:nvPicPr>
        <p:blipFill>
          <a:blip r:embed="rId5"/>
          <a:stretch>
            <a:fillRect/>
          </a:stretch>
        </p:blipFill>
        <p:spPr>
          <a:xfrm>
            <a:off x="6086040" y="4257747"/>
            <a:ext cx="5451627" cy="885888"/>
          </a:xfrm>
          <a:prstGeom prst="rect">
            <a:avLst/>
          </a:prstGeom>
        </p:spPr>
      </p:pic>
    </p:spTree>
    <p:extLst>
      <p:ext uri="{BB962C8B-B14F-4D97-AF65-F5344CB8AC3E}">
        <p14:creationId xmlns:p14="http://schemas.microsoft.com/office/powerpoint/2010/main" val="1472959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F22E-B3C7-4546-8848-0B7192B4BD7B}"/>
              </a:ext>
            </a:extLst>
          </p:cNvPr>
          <p:cNvSpPr>
            <a:spLocks noGrp="1"/>
          </p:cNvSpPr>
          <p:nvPr>
            <p:ph type="title"/>
          </p:nvPr>
        </p:nvSpPr>
        <p:spPr/>
        <p:txBody>
          <a:bodyPr/>
          <a:lstStyle/>
          <a:p>
            <a:r>
              <a:rPr lang="en-US" dirty="0"/>
              <a:t>Nmap SSL Checker</a:t>
            </a:r>
          </a:p>
        </p:txBody>
      </p:sp>
      <p:sp>
        <p:nvSpPr>
          <p:cNvPr id="3" name="Content Placeholder 2">
            <a:extLst>
              <a:ext uri="{FF2B5EF4-FFF2-40B4-BE49-F238E27FC236}">
                <a16:creationId xmlns:a16="http://schemas.microsoft.com/office/drawing/2014/main" id="{6031F0AA-8412-A34A-8F05-F0F57B12F6B1}"/>
              </a:ext>
            </a:extLst>
          </p:cNvPr>
          <p:cNvSpPr>
            <a:spLocks noGrp="1"/>
          </p:cNvSpPr>
          <p:nvPr>
            <p:ph idx="1"/>
          </p:nvPr>
        </p:nvSpPr>
        <p:spPr/>
        <p:txBody>
          <a:bodyPr/>
          <a:lstStyle/>
          <a:p>
            <a:r>
              <a:rPr lang="en-US" dirty="0"/>
              <a:t>We will be using 2 NSEs because one is simply not enough when it comes to Nmap</a:t>
            </a:r>
          </a:p>
          <a:p>
            <a:r>
              <a:rPr lang="en-US" dirty="0"/>
              <a:t>For SSLv2, we will be using the following:</a:t>
            </a:r>
          </a:p>
          <a:p>
            <a:r>
              <a:rPr lang="en-US" dirty="0" err="1"/>
              <a:t>nmap</a:t>
            </a:r>
            <a:r>
              <a:rPr lang="en-US" dirty="0"/>
              <a:t> -p 443 --script sslv2 </a:t>
            </a:r>
            <a:r>
              <a:rPr lang="en-US" dirty="0">
                <a:solidFill>
                  <a:srgbClr val="FF0000"/>
                </a:solidFill>
              </a:rPr>
              <a:t>TARGET</a:t>
            </a:r>
          </a:p>
          <a:p>
            <a:r>
              <a:rPr lang="en-US" dirty="0"/>
              <a:t>Sample output:</a:t>
            </a:r>
          </a:p>
        </p:txBody>
      </p:sp>
      <p:pic>
        <p:nvPicPr>
          <p:cNvPr id="5" name="Picture 4" descr="A screenshot of a cell phone&#10;&#10;Description automatically generated">
            <a:extLst>
              <a:ext uri="{FF2B5EF4-FFF2-40B4-BE49-F238E27FC236}">
                <a16:creationId xmlns:a16="http://schemas.microsoft.com/office/drawing/2014/main" id="{143FA537-510D-374B-803F-3E0D51D24AB8}"/>
              </a:ext>
            </a:extLst>
          </p:cNvPr>
          <p:cNvPicPr>
            <a:picLocks noChangeAspect="1"/>
          </p:cNvPicPr>
          <p:nvPr/>
        </p:nvPicPr>
        <p:blipFill>
          <a:blip r:embed="rId3"/>
          <a:stretch>
            <a:fillRect/>
          </a:stretch>
        </p:blipFill>
        <p:spPr>
          <a:xfrm>
            <a:off x="2503170" y="4195318"/>
            <a:ext cx="4381500" cy="2222500"/>
          </a:xfrm>
          <a:prstGeom prst="rect">
            <a:avLst/>
          </a:prstGeom>
        </p:spPr>
      </p:pic>
      <p:sp>
        <p:nvSpPr>
          <p:cNvPr id="6" name="TextBox 5">
            <a:extLst>
              <a:ext uri="{FF2B5EF4-FFF2-40B4-BE49-F238E27FC236}">
                <a16:creationId xmlns:a16="http://schemas.microsoft.com/office/drawing/2014/main" id="{CA663D94-8A9B-454C-ABC1-224896659F10}"/>
              </a:ext>
            </a:extLst>
          </p:cNvPr>
          <p:cNvSpPr txBox="1"/>
          <p:nvPr/>
        </p:nvSpPr>
        <p:spPr>
          <a:xfrm>
            <a:off x="7644384" y="4303776"/>
            <a:ext cx="3946270" cy="923330"/>
          </a:xfrm>
          <a:prstGeom prst="rect">
            <a:avLst/>
          </a:prstGeom>
          <a:noFill/>
        </p:spPr>
        <p:txBody>
          <a:bodyPr wrap="square" rtlCol="0">
            <a:spAutoFit/>
          </a:bodyPr>
          <a:lstStyle/>
          <a:p>
            <a:r>
              <a:rPr lang="en-US" b="1" dirty="0">
                <a:solidFill>
                  <a:srgbClr val="FF0000"/>
                </a:solidFill>
              </a:rPr>
              <a:t>Note: this will ONLY work on servers that support SSLv2 &amp; it will NOT check for other versions!</a:t>
            </a:r>
          </a:p>
        </p:txBody>
      </p:sp>
    </p:spTree>
    <p:extLst>
      <p:ext uri="{BB962C8B-B14F-4D97-AF65-F5344CB8AC3E}">
        <p14:creationId xmlns:p14="http://schemas.microsoft.com/office/powerpoint/2010/main" val="169341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2B54-7051-2346-80DD-F57847B35AEC}"/>
              </a:ext>
            </a:extLst>
          </p:cNvPr>
          <p:cNvSpPr>
            <a:spLocks noGrp="1"/>
          </p:cNvSpPr>
          <p:nvPr>
            <p:ph type="title"/>
          </p:nvPr>
        </p:nvSpPr>
        <p:spPr/>
        <p:txBody>
          <a:bodyPr/>
          <a:lstStyle/>
          <a:p>
            <a:r>
              <a:rPr lang="en-US" dirty="0"/>
              <a:t>SSL/TLS Certificates</a:t>
            </a:r>
          </a:p>
        </p:txBody>
      </p:sp>
      <p:sp>
        <p:nvSpPr>
          <p:cNvPr id="3" name="Content Placeholder 2">
            <a:extLst>
              <a:ext uri="{FF2B5EF4-FFF2-40B4-BE49-F238E27FC236}">
                <a16:creationId xmlns:a16="http://schemas.microsoft.com/office/drawing/2014/main" id="{FCA3C87E-7553-894D-B283-B035F1C9BC39}"/>
              </a:ext>
            </a:extLst>
          </p:cNvPr>
          <p:cNvSpPr>
            <a:spLocks noGrp="1"/>
          </p:cNvSpPr>
          <p:nvPr>
            <p:ph idx="1"/>
          </p:nvPr>
        </p:nvSpPr>
        <p:spPr>
          <a:xfrm>
            <a:off x="2113005" y="2133600"/>
            <a:ext cx="9391607" cy="3777622"/>
          </a:xfrm>
        </p:spPr>
        <p:txBody>
          <a:bodyPr/>
          <a:lstStyle/>
          <a:p>
            <a:r>
              <a:rPr lang="en-US" dirty="0"/>
              <a:t>Certificate Authority (CA): a trusted organization that verifies websites’ SSL/TLS certificates.</a:t>
            </a:r>
          </a:p>
          <a:p>
            <a:r>
              <a:rPr lang="en-US" dirty="0"/>
              <a:t>Usually there are 2 types of certificates:</a:t>
            </a:r>
          </a:p>
          <a:p>
            <a:pPr marL="0" indent="0">
              <a:buNone/>
            </a:pPr>
            <a:r>
              <a:rPr lang="en-US" dirty="0"/>
              <a:t>1- Self-Signed (You are the CA) – May be good enough. I.e. Google</a:t>
            </a:r>
          </a:p>
          <a:p>
            <a:pPr marL="0" indent="0">
              <a:buNone/>
            </a:pPr>
            <a:r>
              <a:rPr lang="en-US" dirty="0"/>
              <a:t>2- Signed by a trusted CA - $$ (May be included with some CDNs I.e. Cloudflare)</a:t>
            </a:r>
          </a:p>
          <a:p>
            <a:r>
              <a:rPr lang="en-US" b="1" dirty="0"/>
              <a:t>If a website has a signed certificate that is valid, it doesn’t mean that the website is NOT malicious!</a:t>
            </a:r>
          </a:p>
          <a:p>
            <a:r>
              <a:rPr lang="en-US" b="1" dirty="0"/>
              <a:t>If a website has a self-signed certificate, it does NOT mean that it is malicious!</a:t>
            </a:r>
          </a:p>
        </p:txBody>
      </p:sp>
    </p:spTree>
    <p:extLst>
      <p:ext uri="{BB962C8B-B14F-4D97-AF65-F5344CB8AC3E}">
        <p14:creationId xmlns:p14="http://schemas.microsoft.com/office/powerpoint/2010/main" val="910663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DFD24-B720-0244-908C-0D65621A712F}"/>
              </a:ext>
            </a:extLst>
          </p:cNvPr>
          <p:cNvSpPr>
            <a:spLocks noGrp="1"/>
          </p:cNvSpPr>
          <p:nvPr>
            <p:ph type="title"/>
          </p:nvPr>
        </p:nvSpPr>
        <p:spPr>
          <a:xfrm>
            <a:off x="649224" y="645106"/>
            <a:ext cx="5122652" cy="1259894"/>
          </a:xfrm>
        </p:spPr>
        <p:txBody>
          <a:bodyPr>
            <a:normAutofit/>
          </a:bodyPr>
          <a:lstStyle/>
          <a:p>
            <a:r>
              <a:rPr lang="en-US" dirty="0"/>
              <a:t>Nmap SSL/TLS Checker</a:t>
            </a:r>
          </a:p>
        </p:txBody>
      </p:sp>
      <p:sp>
        <p:nvSpPr>
          <p:cNvPr id="12" name="Rectangle 11">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45287EB-27E1-5A4A-8792-84CB53FD962C}"/>
              </a:ext>
            </a:extLst>
          </p:cNvPr>
          <p:cNvSpPr>
            <a:spLocks noGrp="1"/>
          </p:cNvSpPr>
          <p:nvPr>
            <p:ph idx="1"/>
          </p:nvPr>
        </p:nvSpPr>
        <p:spPr>
          <a:xfrm>
            <a:off x="649225" y="2133600"/>
            <a:ext cx="5122652" cy="3759253"/>
          </a:xfrm>
        </p:spPr>
        <p:txBody>
          <a:bodyPr>
            <a:normAutofit/>
          </a:bodyPr>
          <a:lstStyle/>
          <a:p>
            <a:r>
              <a:rPr lang="en-US" dirty="0"/>
              <a:t>When it comes to SSLv3 and above, we will be using a different NSE.</a:t>
            </a:r>
          </a:p>
          <a:p>
            <a:r>
              <a:rPr lang="en-US" dirty="0" err="1"/>
              <a:t>nmap</a:t>
            </a:r>
            <a:r>
              <a:rPr lang="en-US" dirty="0"/>
              <a:t> -p 443 --script </a:t>
            </a:r>
            <a:r>
              <a:rPr lang="en-US" dirty="0" err="1"/>
              <a:t>ssl</a:t>
            </a:r>
            <a:r>
              <a:rPr lang="en-US" dirty="0"/>
              <a:t>-</a:t>
            </a:r>
            <a:r>
              <a:rPr lang="en-US" dirty="0" err="1"/>
              <a:t>enum</a:t>
            </a:r>
            <a:r>
              <a:rPr lang="en-US" dirty="0"/>
              <a:t>-ciphers </a:t>
            </a:r>
            <a:r>
              <a:rPr lang="en-US" dirty="0">
                <a:solidFill>
                  <a:srgbClr val="FF0000"/>
                </a:solidFill>
              </a:rPr>
              <a:t>TARGET</a:t>
            </a:r>
          </a:p>
          <a:p>
            <a:r>
              <a:rPr lang="en-US" dirty="0"/>
              <a:t>An example of a websites that has the best practice can be seen here:</a:t>
            </a:r>
          </a:p>
        </p:txBody>
      </p:sp>
      <p:pic>
        <p:nvPicPr>
          <p:cNvPr id="5" name="Picture 4" descr="A screenshot of text&#10;&#10;Description automatically generated">
            <a:extLst>
              <a:ext uri="{FF2B5EF4-FFF2-40B4-BE49-F238E27FC236}">
                <a16:creationId xmlns:a16="http://schemas.microsoft.com/office/drawing/2014/main" id="{A89D4761-4A9B-EB43-8CDF-BB5F7D49F961}"/>
              </a:ext>
            </a:extLst>
          </p:cNvPr>
          <p:cNvPicPr>
            <a:picLocks noChangeAspect="1"/>
          </p:cNvPicPr>
          <p:nvPr/>
        </p:nvPicPr>
        <p:blipFill>
          <a:blip r:embed="rId3"/>
          <a:stretch>
            <a:fillRect/>
          </a:stretch>
        </p:blipFill>
        <p:spPr>
          <a:xfrm>
            <a:off x="5644278" y="481954"/>
            <a:ext cx="6178914" cy="5730940"/>
          </a:xfrm>
          <a:prstGeom prst="rect">
            <a:avLst/>
          </a:prstGeom>
        </p:spPr>
      </p:pic>
      <p:sp>
        <p:nvSpPr>
          <p:cNvPr id="1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965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Group 18">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0"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1"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2"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3"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4"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5"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6"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7"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8"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9"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0"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3" name="Group 32">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4"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5"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6"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7"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8"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9"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0"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1"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2"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3"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4"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5"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572885C0-B5EB-D34B-99EF-8CC4250ADA31}"/>
              </a:ext>
            </a:extLst>
          </p:cNvPr>
          <p:cNvSpPr>
            <a:spLocks noGrp="1"/>
          </p:cNvSpPr>
          <p:nvPr>
            <p:ph type="title"/>
          </p:nvPr>
        </p:nvSpPr>
        <p:spPr>
          <a:xfrm>
            <a:off x="6483096" y="624110"/>
            <a:ext cx="5021516" cy="1280890"/>
          </a:xfrm>
        </p:spPr>
        <p:txBody>
          <a:bodyPr>
            <a:normAutofit/>
          </a:bodyPr>
          <a:lstStyle/>
          <a:p>
            <a:r>
              <a:rPr lang="en-US" dirty="0"/>
              <a:t>Nmap SSL/TLS Checker</a:t>
            </a:r>
          </a:p>
        </p:txBody>
      </p:sp>
      <p:sp>
        <p:nvSpPr>
          <p:cNvPr id="47" name="Rectangle 46">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0" name="Content Placeholder 9" descr="A close up of text on a black background&#10;&#10;Description automatically generated">
            <a:extLst>
              <a:ext uri="{FF2B5EF4-FFF2-40B4-BE49-F238E27FC236}">
                <a16:creationId xmlns:a16="http://schemas.microsoft.com/office/drawing/2014/main" id="{CB260FFE-59AB-C246-9312-CA266F676EF8}"/>
              </a:ext>
            </a:extLst>
          </p:cNvPr>
          <p:cNvPicPr>
            <a:picLocks noChangeAspect="1"/>
          </p:cNvPicPr>
          <p:nvPr/>
        </p:nvPicPr>
        <p:blipFill rotWithShape="1">
          <a:blip r:embed="rId3"/>
          <a:srcRect t="1632" r="-3" b="-3"/>
          <a:stretch/>
        </p:blipFill>
        <p:spPr>
          <a:xfrm>
            <a:off x="-1555" y="1731"/>
            <a:ext cx="4671091" cy="6858000"/>
          </a:xfrm>
          <a:prstGeom prst="rect">
            <a:avLst/>
          </a:prstGeom>
        </p:spPr>
      </p:pic>
      <p:sp>
        <p:nvSpPr>
          <p:cNvPr id="14" name="Content Placeholder 13">
            <a:extLst>
              <a:ext uri="{FF2B5EF4-FFF2-40B4-BE49-F238E27FC236}">
                <a16:creationId xmlns:a16="http://schemas.microsoft.com/office/drawing/2014/main" id="{C45C7A58-4FFA-4288-8459-D48BD7402BD7}"/>
              </a:ext>
            </a:extLst>
          </p:cNvPr>
          <p:cNvSpPr>
            <a:spLocks noGrp="1"/>
          </p:cNvSpPr>
          <p:nvPr>
            <p:ph idx="1"/>
          </p:nvPr>
        </p:nvSpPr>
        <p:spPr>
          <a:xfrm>
            <a:off x="6438191" y="2133600"/>
            <a:ext cx="5066419" cy="3777622"/>
          </a:xfrm>
        </p:spPr>
        <p:txBody>
          <a:bodyPr>
            <a:normAutofit/>
          </a:bodyPr>
          <a:lstStyle/>
          <a:p>
            <a:r>
              <a:rPr lang="en-US" dirty="0"/>
              <a:t>What are the issues here?</a:t>
            </a:r>
          </a:p>
        </p:txBody>
      </p:sp>
      <p:cxnSp>
        <p:nvCxnSpPr>
          <p:cNvPr id="4" name="Straight Arrow Connector 3">
            <a:extLst>
              <a:ext uri="{FF2B5EF4-FFF2-40B4-BE49-F238E27FC236}">
                <a16:creationId xmlns:a16="http://schemas.microsoft.com/office/drawing/2014/main" id="{11E0A8B3-2160-7C4C-99A3-F5AE93EA5D35}"/>
              </a:ext>
            </a:extLst>
          </p:cNvPr>
          <p:cNvCxnSpPr/>
          <p:nvPr/>
        </p:nvCxnSpPr>
        <p:spPr>
          <a:xfrm flipH="1" flipV="1">
            <a:off x="1766807" y="5129939"/>
            <a:ext cx="4671384" cy="8706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64D3CD6-7791-F04D-91E5-EAB56A06A08F}"/>
              </a:ext>
            </a:extLst>
          </p:cNvPr>
          <p:cNvCxnSpPr>
            <a:cxnSpLocks/>
          </p:cNvCxnSpPr>
          <p:nvPr/>
        </p:nvCxnSpPr>
        <p:spPr>
          <a:xfrm flipH="1">
            <a:off x="914399" y="259596"/>
            <a:ext cx="14413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1F3A8C-0ECE-214D-BB93-66402D2BDC3B}"/>
              </a:ext>
            </a:extLst>
          </p:cNvPr>
          <p:cNvCxnSpPr/>
          <p:nvPr/>
        </p:nvCxnSpPr>
        <p:spPr>
          <a:xfrm flipH="1">
            <a:off x="1999281" y="6529888"/>
            <a:ext cx="3292871" cy="70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53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6F0A6-3635-4347-B7A4-72178D6A8319}"/>
              </a:ext>
            </a:extLst>
          </p:cNvPr>
          <p:cNvSpPr>
            <a:spLocks noGrp="1"/>
          </p:cNvSpPr>
          <p:nvPr>
            <p:ph type="title"/>
          </p:nvPr>
        </p:nvSpPr>
        <p:spPr>
          <a:xfrm>
            <a:off x="649224" y="645106"/>
            <a:ext cx="3650279" cy="1259894"/>
          </a:xfrm>
        </p:spPr>
        <p:txBody>
          <a:bodyPr>
            <a:normAutofit/>
          </a:bodyPr>
          <a:lstStyle/>
          <a:p>
            <a:r>
              <a:rPr lang="en-US" dirty="0" err="1"/>
              <a:t>TestSSL</a:t>
            </a:r>
            <a:endParaRPr lang="en-US" dirty="0"/>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0684C01-D68D-5742-814E-AE470665F315}"/>
              </a:ext>
            </a:extLst>
          </p:cNvPr>
          <p:cNvSpPr>
            <a:spLocks noGrp="1"/>
          </p:cNvSpPr>
          <p:nvPr>
            <p:ph idx="1"/>
          </p:nvPr>
        </p:nvSpPr>
        <p:spPr>
          <a:xfrm>
            <a:off x="501116" y="2011470"/>
            <a:ext cx="3650278" cy="3759253"/>
          </a:xfrm>
        </p:spPr>
        <p:txBody>
          <a:bodyPr>
            <a:normAutofit lnSpcReduction="10000"/>
          </a:bodyPr>
          <a:lstStyle/>
          <a:p>
            <a:r>
              <a:rPr lang="en-US" dirty="0"/>
              <a:t>Open-sourced Bash script</a:t>
            </a:r>
          </a:p>
          <a:p>
            <a:r>
              <a:rPr lang="en-US" dirty="0"/>
              <a:t>VERY powerful</a:t>
            </a:r>
          </a:p>
          <a:p>
            <a:r>
              <a:rPr lang="en-US" dirty="0"/>
              <a:t>You don’t need to switch between 2 scripts like Nmap</a:t>
            </a:r>
          </a:p>
          <a:p>
            <a:r>
              <a:rPr lang="en-US" dirty="0"/>
              <a:t>Tests for supported protocols &amp; supported </a:t>
            </a:r>
            <a:r>
              <a:rPr lang="en-US" dirty="0" err="1"/>
              <a:t>ciphersuites</a:t>
            </a:r>
            <a:r>
              <a:rPr lang="en-US" dirty="0"/>
              <a:t> that may cause an issue</a:t>
            </a:r>
          </a:p>
          <a:p>
            <a:r>
              <a:rPr lang="en-US" dirty="0"/>
              <a:t>It checks the server preference, HTTP headers, and even SSL/TLS vulnerabilities!</a:t>
            </a:r>
          </a:p>
        </p:txBody>
      </p:sp>
      <p:pic>
        <p:nvPicPr>
          <p:cNvPr id="5" name="Picture 4" descr="A screenshot of a cell phone screen with text&#10;&#10;Description automatically generated">
            <a:extLst>
              <a:ext uri="{FF2B5EF4-FFF2-40B4-BE49-F238E27FC236}">
                <a16:creationId xmlns:a16="http://schemas.microsoft.com/office/drawing/2014/main" id="{5E1D4B29-42F7-BC45-BF9D-E378D7ABE5DB}"/>
              </a:ext>
            </a:extLst>
          </p:cNvPr>
          <p:cNvPicPr>
            <a:picLocks noChangeAspect="1"/>
          </p:cNvPicPr>
          <p:nvPr/>
        </p:nvPicPr>
        <p:blipFill>
          <a:blip r:embed="rId3"/>
          <a:stretch>
            <a:fillRect/>
          </a:stretch>
        </p:blipFill>
        <p:spPr>
          <a:xfrm>
            <a:off x="4175958" y="241232"/>
            <a:ext cx="7620947" cy="2856738"/>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368AE71-8377-BA4F-93A9-DC1C456C5867}"/>
              </a:ext>
            </a:extLst>
          </p:cNvPr>
          <p:cNvPicPr>
            <a:picLocks noChangeAspect="1"/>
          </p:cNvPicPr>
          <p:nvPr/>
        </p:nvPicPr>
        <p:blipFill>
          <a:blip r:embed="rId4"/>
          <a:stretch>
            <a:fillRect/>
          </a:stretch>
        </p:blipFill>
        <p:spPr>
          <a:xfrm>
            <a:off x="4348631" y="1275053"/>
            <a:ext cx="7530282" cy="312253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E4A4D49-EEA9-2D4D-9062-823361757B65}"/>
              </a:ext>
            </a:extLst>
          </p:cNvPr>
          <p:cNvPicPr>
            <a:picLocks noChangeAspect="1"/>
          </p:cNvPicPr>
          <p:nvPr/>
        </p:nvPicPr>
        <p:blipFill>
          <a:blip r:embed="rId5"/>
          <a:stretch>
            <a:fillRect/>
          </a:stretch>
        </p:blipFill>
        <p:spPr>
          <a:xfrm>
            <a:off x="4183488" y="1588328"/>
            <a:ext cx="7418022" cy="2907084"/>
          </a:xfrm>
          <a:prstGeom prst="rect">
            <a:avLst/>
          </a:prstGeom>
        </p:spPr>
      </p:pic>
    </p:spTree>
    <p:extLst>
      <p:ext uri="{BB962C8B-B14F-4D97-AF65-F5344CB8AC3E}">
        <p14:creationId xmlns:p14="http://schemas.microsoft.com/office/powerpoint/2010/main" val="2442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F333D-0842-0B4C-A01B-01573BB57708}"/>
              </a:ext>
            </a:extLst>
          </p:cNvPr>
          <p:cNvSpPr>
            <a:spLocks noGrp="1"/>
          </p:cNvSpPr>
          <p:nvPr>
            <p:ph type="title"/>
          </p:nvPr>
        </p:nvSpPr>
        <p:spPr>
          <a:xfrm>
            <a:off x="649224" y="645106"/>
            <a:ext cx="5122652" cy="1259894"/>
          </a:xfrm>
        </p:spPr>
        <p:txBody>
          <a:bodyPr>
            <a:normAutofit/>
          </a:bodyPr>
          <a:lstStyle/>
          <a:p>
            <a:r>
              <a:rPr lang="en-US" dirty="0"/>
              <a:t>Qualys SSL Labs</a:t>
            </a:r>
          </a:p>
        </p:txBody>
      </p:sp>
      <p:sp>
        <p:nvSpPr>
          <p:cNvPr id="31" name="Rectangle 25">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FDE6F3B-ECE0-3D4E-A444-AC244ADB5BED}"/>
              </a:ext>
            </a:extLst>
          </p:cNvPr>
          <p:cNvSpPr>
            <a:spLocks noGrp="1"/>
          </p:cNvSpPr>
          <p:nvPr>
            <p:ph idx="1"/>
          </p:nvPr>
        </p:nvSpPr>
        <p:spPr>
          <a:xfrm>
            <a:off x="649225" y="2133600"/>
            <a:ext cx="5122652" cy="3759253"/>
          </a:xfrm>
        </p:spPr>
        <p:txBody>
          <a:bodyPr>
            <a:normAutofit/>
          </a:bodyPr>
          <a:lstStyle/>
          <a:p>
            <a:pPr>
              <a:lnSpc>
                <a:spcPct val="90000"/>
              </a:lnSpc>
            </a:pPr>
            <a:r>
              <a:rPr lang="en-US" dirty="0"/>
              <a:t>A free website created by Qualys to test the SSL/TLS strength of websites</a:t>
            </a:r>
          </a:p>
          <a:p>
            <a:pPr>
              <a:lnSpc>
                <a:spcPct val="90000"/>
              </a:lnSpc>
            </a:pPr>
            <a:r>
              <a:rPr lang="en-US" dirty="0"/>
              <a:t>It gives each website a rating from A+ to F based on the strength of the supported protocols &amp; </a:t>
            </a:r>
            <a:r>
              <a:rPr lang="en-US" dirty="0" err="1"/>
              <a:t>ciphersuites</a:t>
            </a:r>
            <a:endParaRPr lang="en-US" dirty="0"/>
          </a:p>
          <a:p>
            <a:pPr>
              <a:lnSpc>
                <a:spcPct val="90000"/>
              </a:lnSpc>
            </a:pPr>
            <a:r>
              <a:rPr lang="en-US" dirty="0"/>
              <a:t>It also gives detailed information about what is weak exactly in the TLS/SSL your server/website is using.</a:t>
            </a:r>
          </a:p>
          <a:p>
            <a:pPr>
              <a:lnSpc>
                <a:spcPct val="90000"/>
              </a:lnSpc>
            </a:pPr>
            <a:r>
              <a:rPr lang="en-US" dirty="0"/>
              <a:t>Keep in mind that this means that you are using a CLOUD based website.</a:t>
            </a:r>
          </a:p>
          <a:p>
            <a:pPr>
              <a:lnSpc>
                <a:spcPct val="90000"/>
              </a:lnSpc>
            </a:pPr>
            <a:r>
              <a:rPr lang="en-US" dirty="0"/>
              <a:t>If you are not careful, even other people can see your search query!</a:t>
            </a:r>
          </a:p>
          <a:p>
            <a:pPr>
              <a:lnSpc>
                <a:spcPct val="90000"/>
              </a:lnSpc>
            </a:pPr>
            <a:endParaRPr lang="en-US" dirty="0"/>
          </a:p>
        </p:txBody>
      </p:sp>
      <p:pic>
        <p:nvPicPr>
          <p:cNvPr id="6" name="Picture 5" descr="A screenshot of a cell phone&#10;&#10;Description automatically generated">
            <a:extLst>
              <a:ext uri="{FF2B5EF4-FFF2-40B4-BE49-F238E27FC236}">
                <a16:creationId xmlns:a16="http://schemas.microsoft.com/office/drawing/2014/main" id="{ED44A793-1FC7-E64B-A7BE-611617B7DE83}"/>
              </a:ext>
            </a:extLst>
          </p:cNvPr>
          <p:cNvPicPr>
            <a:picLocks noChangeAspect="1"/>
          </p:cNvPicPr>
          <p:nvPr/>
        </p:nvPicPr>
        <p:blipFill>
          <a:blip r:embed="rId3"/>
          <a:stretch>
            <a:fillRect/>
          </a:stretch>
        </p:blipFill>
        <p:spPr>
          <a:xfrm>
            <a:off x="5828862" y="899409"/>
            <a:ext cx="6208240" cy="5366480"/>
          </a:xfrm>
          <a:prstGeom prst="rect">
            <a:avLst/>
          </a:prstGeom>
        </p:spPr>
      </p:pic>
      <p:sp>
        <p:nvSpPr>
          <p:cNvPr id="3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21DFC66-ED25-E344-B2F8-B69CA9B08955}"/>
              </a:ext>
            </a:extLst>
          </p:cNvPr>
          <p:cNvCxnSpPr/>
          <p:nvPr/>
        </p:nvCxnSpPr>
        <p:spPr>
          <a:xfrm>
            <a:off x="5828862" y="290500"/>
            <a:ext cx="1861092" cy="12534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131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96E5F-DC6B-CA4A-8BFE-17E452B9C06A}"/>
              </a:ext>
            </a:extLst>
          </p:cNvPr>
          <p:cNvSpPr>
            <a:spLocks noGrp="1"/>
          </p:cNvSpPr>
          <p:nvPr>
            <p:ph type="title"/>
          </p:nvPr>
        </p:nvSpPr>
        <p:spPr>
          <a:xfrm>
            <a:off x="649224" y="645106"/>
            <a:ext cx="5122652" cy="1259894"/>
          </a:xfrm>
        </p:spPr>
        <p:txBody>
          <a:bodyPr>
            <a:normAutofit/>
          </a:bodyPr>
          <a:lstStyle/>
          <a:p>
            <a:r>
              <a:rPr lang="en-US" dirty="0"/>
              <a:t>Qualys SSL Labs</a:t>
            </a:r>
          </a:p>
        </p:txBody>
      </p:sp>
      <p:sp>
        <p:nvSpPr>
          <p:cNvPr id="23" name="Rectangle 22">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D50BCB57-A51D-42CA-B8CA-F0F113DDD1CC}"/>
              </a:ext>
            </a:extLst>
          </p:cNvPr>
          <p:cNvSpPr>
            <a:spLocks noGrp="1"/>
          </p:cNvSpPr>
          <p:nvPr>
            <p:ph idx="1"/>
          </p:nvPr>
        </p:nvSpPr>
        <p:spPr>
          <a:xfrm>
            <a:off x="649225" y="2133600"/>
            <a:ext cx="5122652" cy="3759253"/>
          </a:xfrm>
        </p:spPr>
        <p:txBody>
          <a:bodyPr>
            <a:normAutofit/>
          </a:bodyPr>
          <a:lstStyle/>
          <a:p>
            <a:r>
              <a:rPr lang="en-US" dirty="0"/>
              <a:t>The screenshot above was taken on December 31</a:t>
            </a:r>
            <a:r>
              <a:rPr lang="en-US" baseline="30000" dirty="0"/>
              <a:t>st</a:t>
            </a:r>
            <a:r>
              <a:rPr lang="en-US" dirty="0"/>
              <a:t>, 2019, showing </a:t>
            </a:r>
            <a:r>
              <a:rPr lang="en-US" dirty="0" err="1"/>
              <a:t>Google.com</a:t>
            </a:r>
            <a:r>
              <a:rPr lang="en-US" dirty="0"/>
              <a:t> with grade A even with the support of TLS 1.0 &amp; TLS 1.1</a:t>
            </a:r>
          </a:p>
          <a:p>
            <a:r>
              <a:rPr lang="en-US" dirty="0"/>
              <a:t>The one below was taken on August 17</a:t>
            </a:r>
            <a:r>
              <a:rPr lang="en-US" baseline="30000" dirty="0"/>
              <a:t>th</a:t>
            </a:r>
            <a:r>
              <a:rPr lang="en-US" dirty="0"/>
              <a:t>, 2021, showing Google with a grade of B due to its support of TLS 1.0 &amp; 1.1</a:t>
            </a:r>
          </a:p>
          <a:p>
            <a:r>
              <a:rPr lang="en-US" dirty="0"/>
              <a:t>You can see all the details about the certificate (start &amp; end date, issuers, supported protocols &amp; ciphers for each, etc.)</a:t>
            </a:r>
          </a:p>
        </p:txBody>
      </p:sp>
      <p:sp>
        <p:nvSpPr>
          <p:cNvPr id="25" name="Rectangle 24">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91A3C298-43DA-4641-9869-BC281F8D133A}"/>
              </a:ext>
            </a:extLst>
          </p:cNvPr>
          <p:cNvPicPr>
            <a:picLocks noChangeAspect="1"/>
          </p:cNvPicPr>
          <p:nvPr/>
        </p:nvPicPr>
        <p:blipFill>
          <a:blip r:embed="rId3"/>
          <a:stretch>
            <a:fillRect/>
          </a:stretch>
        </p:blipFill>
        <p:spPr>
          <a:xfrm>
            <a:off x="6696281" y="809698"/>
            <a:ext cx="4223733" cy="2534239"/>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5DF9B47A-F73B-B944-A34E-FD9035499A84}"/>
              </a:ext>
            </a:extLst>
          </p:cNvPr>
          <p:cNvPicPr>
            <a:picLocks noChangeAspect="1"/>
          </p:cNvPicPr>
          <p:nvPr/>
        </p:nvPicPr>
        <p:blipFill>
          <a:blip r:embed="rId4"/>
          <a:stretch>
            <a:fillRect/>
          </a:stretch>
        </p:blipFill>
        <p:spPr>
          <a:xfrm>
            <a:off x="6629602" y="3508529"/>
            <a:ext cx="4364502" cy="2214984"/>
          </a:xfrm>
          <a:prstGeom prst="rect">
            <a:avLst/>
          </a:prstGeom>
        </p:spPr>
      </p:pic>
      <p:sp>
        <p:nvSpPr>
          <p:cNvPr id="27"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9339751-E650-CE41-B3F5-24837BE83EF8}"/>
              </a:ext>
            </a:extLst>
          </p:cNvPr>
          <p:cNvCxnSpPr/>
          <p:nvPr/>
        </p:nvCxnSpPr>
        <p:spPr>
          <a:xfrm flipV="1">
            <a:off x="6696281" y="5788237"/>
            <a:ext cx="1633928" cy="659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5CCB58-D10E-CF48-8E52-15379D28246F}"/>
              </a:ext>
            </a:extLst>
          </p:cNvPr>
          <p:cNvCxnSpPr/>
          <p:nvPr/>
        </p:nvCxnSpPr>
        <p:spPr>
          <a:xfrm flipV="1">
            <a:off x="5879317" y="2728834"/>
            <a:ext cx="1633928" cy="659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950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76DE-C717-CB4D-9832-C971B5AF6C18}"/>
              </a:ext>
            </a:extLst>
          </p:cNvPr>
          <p:cNvSpPr>
            <a:spLocks noGrp="1"/>
          </p:cNvSpPr>
          <p:nvPr>
            <p:ph type="title"/>
          </p:nvPr>
        </p:nvSpPr>
        <p:spPr>
          <a:xfrm>
            <a:off x="1687669" y="624110"/>
            <a:ext cx="4137059" cy="1280890"/>
          </a:xfrm>
        </p:spPr>
        <p:txBody>
          <a:bodyPr>
            <a:normAutofit/>
          </a:bodyPr>
          <a:lstStyle/>
          <a:p>
            <a:pPr rtl="1"/>
            <a:r>
              <a:rPr lang="en-US" sz="3200"/>
              <a:t>Qualys SSL Labs</a:t>
            </a:r>
          </a:p>
        </p:txBody>
      </p:sp>
      <p:pic>
        <p:nvPicPr>
          <p:cNvPr id="4" name="Content Placeholder 3" descr="Chart, bar chart&#10;&#10;Description automatically generated">
            <a:extLst>
              <a:ext uri="{FF2B5EF4-FFF2-40B4-BE49-F238E27FC236}">
                <a16:creationId xmlns:a16="http://schemas.microsoft.com/office/drawing/2014/main" id="{B76BB2FC-5D85-AB45-958B-B56BCCA68832}"/>
              </a:ext>
            </a:extLst>
          </p:cNvPr>
          <p:cNvPicPr>
            <a:picLocks noGrp="1" noChangeAspect="1"/>
          </p:cNvPicPr>
          <p:nvPr>
            <p:ph idx="1"/>
          </p:nvPr>
        </p:nvPicPr>
        <p:blipFill>
          <a:blip r:embed="rId3"/>
          <a:stretch>
            <a:fillRect/>
          </a:stretch>
        </p:blipFill>
        <p:spPr>
          <a:xfrm>
            <a:off x="3951760" y="4022725"/>
            <a:ext cx="3968922" cy="2689618"/>
          </a:xfrm>
        </p:spPr>
      </p:pic>
      <p:pic>
        <p:nvPicPr>
          <p:cNvPr id="8" name="Picture 7" descr="Graphical user interface, chart&#10;&#10;Description automatically generated">
            <a:extLst>
              <a:ext uri="{FF2B5EF4-FFF2-40B4-BE49-F238E27FC236}">
                <a16:creationId xmlns:a16="http://schemas.microsoft.com/office/drawing/2014/main" id="{D36A39D3-407E-7648-B490-80ED19038712}"/>
              </a:ext>
            </a:extLst>
          </p:cNvPr>
          <p:cNvPicPr>
            <a:picLocks noChangeAspect="1"/>
          </p:cNvPicPr>
          <p:nvPr/>
        </p:nvPicPr>
        <p:blipFill>
          <a:blip r:embed="rId4"/>
          <a:stretch>
            <a:fillRect/>
          </a:stretch>
        </p:blipFill>
        <p:spPr>
          <a:xfrm>
            <a:off x="2101314" y="1217036"/>
            <a:ext cx="8531920" cy="2805689"/>
          </a:xfrm>
          <a:prstGeom prst="rect">
            <a:avLst/>
          </a:prstGeom>
        </p:spPr>
      </p:pic>
    </p:spTree>
    <p:extLst>
      <p:ext uri="{BB962C8B-B14F-4D97-AF65-F5344CB8AC3E}">
        <p14:creationId xmlns:p14="http://schemas.microsoft.com/office/powerpoint/2010/main" val="825654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37C2-A107-6F42-AAFD-238241FB5D89}"/>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9ADFFCAB-B740-F54B-8E62-BD8A00514AA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BA235DC-A5CA-6544-B419-C29EAFFF9A9A}"/>
              </a:ext>
            </a:extLst>
          </p:cNvPr>
          <p:cNvPicPr>
            <a:picLocks noChangeAspect="1"/>
          </p:cNvPicPr>
          <p:nvPr/>
        </p:nvPicPr>
        <p:blipFill>
          <a:blip r:embed="rId2"/>
          <a:stretch>
            <a:fillRect/>
          </a:stretch>
        </p:blipFill>
        <p:spPr>
          <a:xfrm>
            <a:off x="2589212" y="2495549"/>
            <a:ext cx="7690414" cy="3618335"/>
          </a:xfrm>
          <a:prstGeom prst="rect">
            <a:avLst/>
          </a:prstGeom>
        </p:spPr>
      </p:pic>
    </p:spTree>
    <p:extLst>
      <p:ext uri="{BB962C8B-B14F-4D97-AF65-F5344CB8AC3E}">
        <p14:creationId xmlns:p14="http://schemas.microsoft.com/office/powerpoint/2010/main" val="306148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7C5D-1EFB-8140-B1A5-6D5D447F7FFA}"/>
              </a:ext>
            </a:extLst>
          </p:cNvPr>
          <p:cNvSpPr>
            <a:spLocks noGrp="1"/>
          </p:cNvSpPr>
          <p:nvPr>
            <p:ph type="title"/>
          </p:nvPr>
        </p:nvSpPr>
        <p:spPr/>
        <p:txBody>
          <a:bodyPr/>
          <a:lstStyle/>
          <a:p>
            <a:r>
              <a:rPr lang="en-US" dirty="0"/>
              <a:t>Self-Singed Certificate Example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9AF015A1-4C93-CA40-90CC-04CA312198A4}"/>
              </a:ext>
            </a:extLst>
          </p:cNvPr>
          <p:cNvPicPr>
            <a:picLocks noGrp="1" noChangeAspect="1"/>
          </p:cNvPicPr>
          <p:nvPr>
            <p:ph idx="1"/>
          </p:nvPr>
        </p:nvPicPr>
        <p:blipFill>
          <a:blip r:embed="rId3"/>
          <a:stretch>
            <a:fillRect/>
          </a:stretch>
        </p:blipFill>
        <p:spPr>
          <a:xfrm>
            <a:off x="2096659" y="1905000"/>
            <a:ext cx="6959600" cy="3492500"/>
          </a:xfrm>
        </p:spPr>
      </p:pic>
    </p:spTree>
    <p:extLst>
      <p:ext uri="{BB962C8B-B14F-4D97-AF65-F5344CB8AC3E}">
        <p14:creationId xmlns:p14="http://schemas.microsoft.com/office/powerpoint/2010/main" val="384254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6075-86FC-A147-9985-B13D19D641CE}"/>
              </a:ext>
            </a:extLst>
          </p:cNvPr>
          <p:cNvSpPr>
            <a:spLocks noGrp="1"/>
          </p:cNvSpPr>
          <p:nvPr>
            <p:ph type="title"/>
          </p:nvPr>
        </p:nvSpPr>
        <p:spPr/>
        <p:txBody>
          <a:bodyPr/>
          <a:lstStyle/>
          <a:p>
            <a:r>
              <a:rPr lang="en-US" dirty="0"/>
              <a:t>Imagine a CA compromised</a:t>
            </a:r>
          </a:p>
        </p:txBody>
      </p:sp>
      <p:sp>
        <p:nvSpPr>
          <p:cNvPr id="3" name="Content Placeholder 2">
            <a:extLst>
              <a:ext uri="{FF2B5EF4-FFF2-40B4-BE49-F238E27FC236}">
                <a16:creationId xmlns:a16="http://schemas.microsoft.com/office/drawing/2014/main" id="{3D901011-94B1-A146-8211-3210DE214DE7}"/>
              </a:ext>
            </a:extLst>
          </p:cNvPr>
          <p:cNvSpPr>
            <a:spLocks noGrp="1"/>
          </p:cNvSpPr>
          <p:nvPr>
            <p:ph idx="1"/>
          </p:nvPr>
        </p:nvSpPr>
        <p:spPr/>
        <p:txBody>
          <a:bodyPr/>
          <a:lstStyle/>
          <a:p>
            <a:r>
              <a:rPr lang="en-US" dirty="0"/>
              <a:t>We trust CAs</a:t>
            </a:r>
          </a:p>
          <a:p>
            <a:r>
              <a:rPr lang="en-US" dirty="0"/>
              <a:t>If they were compromised, we will STILL trust them until we revoke the certificate!</a:t>
            </a:r>
          </a:p>
          <a:p>
            <a:r>
              <a:rPr lang="en-US" dirty="0"/>
              <a:t>We can sign as the CA and users will TRUST us!</a:t>
            </a:r>
          </a:p>
          <a:p>
            <a:r>
              <a:rPr lang="en-US" dirty="0"/>
              <a:t>This happened in 2011 with a CA called, </a:t>
            </a:r>
            <a:r>
              <a:rPr lang="en-US" dirty="0" err="1"/>
              <a:t>DigiNotar</a:t>
            </a:r>
            <a:r>
              <a:rPr lang="en-US" dirty="0"/>
              <a:t>, who got bankrupt in weeks after the incident.</a:t>
            </a:r>
          </a:p>
        </p:txBody>
      </p:sp>
    </p:spTree>
    <p:extLst>
      <p:ext uri="{BB962C8B-B14F-4D97-AF65-F5344CB8AC3E}">
        <p14:creationId xmlns:p14="http://schemas.microsoft.com/office/powerpoint/2010/main" val="422915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414B-70B9-E24D-88A4-7AE7E4E1A655}"/>
              </a:ext>
            </a:extLst>
          </p:cNvPr>
          <p:cNvSpPr>
            <a:spLocks noGrp="1"/>
          </p:cNvSpPr>
          <p:nvPr>
            <p:ph type="title"/>
          </p:nvPr>
        </p:nvSpPr>
        <p:spPr/>
        <p:txBody>
          <a:bodyPr/>
          <a:lstStyle/>
          <a:p>
            <a:r>
              <a:rPr lang="en-US" dirty="0"/>
              <a:t>SSL/TLS</a:t>
            </a:r>
          </a:p>
        </p:txBody>
      </p:sp>
      <p:sp>
        <p:nvSpPr>
          <p:cNvPr id="3" name="Content Placeholder 2">
            <a:extLst>
              <a:ext uri="{FF2B5EF4-FFF2-40B4-BE49-F238E27FC236}">
                <a16:creationId xmlns:a16="http://schemas.microsoft.com/office/drawing/2014/main" id="{7479C8BE-3B5F-D743-80DB-38EB83F0C9A2}"/>
              </a:ext>
            </a:extLst>
          </p:cNvPr>
          <p:cNvSpPr>
            <a:spLocks noGrp="1"/>
          </p:cNvSpPr>
          <p:nvPr>
            <p:ph idx="1"/>
          </p:nvPr>
        </p:nvSpPr>
        <p:spPr/>
        <p:txBody>
          <a:bodyPr/>
          <a:lstStyle/>
          <a:p>
            <a:r>
              <a:rPr lang="en-US" dirty="0"/>
              <a:t>Used to encrypt/secure reliable protocols such as?</a:t>
            </a:r>
          </a:p>
          <a:p>
            <a:r>
              <a:rPr lang="en-US" dirty="0"/>
              <a:t>Does not require pre-shared keys (Public Key)</a:t>
            </a:r>
          </a:p>
          <a:p>
            <a:r>
              <a:rPr lang="en-US" dirty="0"/>
              <a:t>The talk will NOT go deep into SSL/TLS rather it will be an intro to it &amp; to some of the critical vulnerabilities in it.</a:t>
            </a:r>
          </a:p>
        </p:txBody>
      </p:sp>
    </p:spTree>
    <p:extLst>
      <p:ext uri="{BB962C8B-B14F-4D97-AF65-F5344CB8AC3E}">
        <p14:creationId xmlns:p14="http://schemas.microsoft.com/office/powerpoint/2010/main" val="26080638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2640</Words>
  <Application>Microsoft Macintosh PowerPoint</Application>
  <PresentationFormat>Widescreen</PresentationFormat>
  <Paragraphs>369</Paragraphs>
  <Slides>66</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Century Gothic</vt:lpstr>
      <vt:lpstr>Wingdings 3</vt:lpstr>
      <vt:lpstr>Wisp</vt:lpstr>
      <vt:lpstr>Introduction to SSL/TLS &amp; Their Attacks</vt:lpstr>
      <vt:lpstr>Who Am I?</vt:lpstr>
      <vt:lpstr>Why Talk About SSL/TLS Now?</vt:lpstr>
      <vt:lpstr>It is WIDELY USED!</vt:lpstr>
      <vt:lpstr>Appetizers</vt:lpstr>
      <vt:lpstr>SSL/TLS Certificates</vt:lpstr>
      <vt:lpstr>Self-Singed Certificate Example</vt:lpstr>
      <vt:lpstr>Imagine a CA compromised</vt:lpstr>
      <vt:lpstr>SSL/TLS</vt:lpstr>
      <vt:lpstr>Why Do We Use TLS/SSL?</vt:lpstr>
      <vt:lpstr>Threat Models</vt:lpstr>
      <vt:lpstr>Threat Models</vt:lpstr>
      <vt:lpstr>In Other Words …</vt:lpstr>
      <vt:lpstr>SSL/TLS History</vt:lpstr>
      <vt:lpstr>SSL/TLS</vt:lpstr>
      <vt:lpstr>SSL/TLS: Negotiation</vt:lpstr>
      <vt:lpstr>Cipher Suites</vt:lpstr>
      <vt:lpstr>SSL/TLS: Certificate Exchange</vt:lpstr>
      <vt:lpstr>SSL/TLS: Certificate Exchange</vt:lpstr>
      <vt:lpstr>SSL/TLS: Session Key Establishment</vt:lpstr>
      <vt:lpstr>SSL/TLS: Change Cipher Spec</vt:lpstr>
      <vt:lpstr>SSL/TLS: Secure Communication</vt:lpstr>
      <vt:lpstr>Attacks on SSLv2</vt:lpstr>
      <vt:lpstr>Export Keys</vt:lpstr>
      <vt:lpstr>Browsers No Longer Support Export Ciphers</vt:lpstr>
      <vt:lpstr>SSLv2 Deprecation</vt:lpstr>
      <vt:lpstr>SSLv3</vt:lpstr>
      <vt:lpstr>Version Rollback</vt:lpstr>
      <vt:lpstr>Traffic Analysis:SSLv3</vt:lpstr>
      <vt:lpstr>SSLv3: Weak Ciphers All the WAY!</vt:lpstr>
      <vt:lpstr>HTTP &gt; HTTPS</vt:lpstr>
      <vt:lpstr>HSTS (HTTP Strict Transport Security)</vt:lpstr>
      <vt:lpstr>Chrome HSTS</vt:lpstr>
      <vt:lpstr>Deterministic Encryption</vt:lpstr>
      <vt:lpstr>Issue of Using Deterministic Encryption</vt:lpstr>
      <vt:lpstr>Issue of Using Deterministic Encryption</vt:lpstr>
      <vt:lpstr>Semantic Security</vt:lpstr>
      <vt:lpstr>Solution to the Earlier Problem?</vt:lpstr>
      <vt:lpstr>Cipher Block Chaining (CBC) Mode</vt:lpstr>
      <vt:lpstr>Padding Oracle Attack (POODLE)</vt:lpstr>
      <vt:lpstr>Padding Oracle Attack Testing</vt:lpstr>
      <vt:lpstr>SSL’s Solution for the Problem?</vt:lpstr>
      <vt:lpstr>Best Solution?</vt:lpstr>
      <vt:lpstr>TLS 1.0</vt:lpstr>
      <vt:lpstr>Drown Attack</vt:lpstr>
      <vt:lpstr>DROWN Attack</vt:lpstr>
      <vt:lpstr>BEAST Attack</vt:lpstr>
      <vt:lpstr>Beast Attack Risk</vt:lpstr>
      <vt:lpstr>TLS 1.1</vt:lpstr>
      <vt:lpstr>Browsers Ended Support for TLS1.0 &amp; TLS1.1 in 2020 </vt:lpstr>
      <vt:lpstr>Qualys SSLLabs Also Decreased the Grade!</vt:lpstr>
      <vt:lpstr>HeartBleed</vt:lpstr>
      <vt:lpstr>HeartBleed</vt:lpstr>
      <vt:lpstr>HeartBeat in Action (Normal Usage)</vt:lpstr>
      <vt:lpstr>HeartBeat in Action (Malicious Usage)</vt:lpstr>
      <vt:lpstr>HeartBeat in Action (Malicious Usage)</vt:lpstr>
      <vt:lpstr>HeartBleed Exploitation</vt:lpstr>
      <vt:lpstr>How to Check for SSL/TLS Weaknesses?</vt:lpstr>
      <vt:lpstr>Nmap SSL Checker</vt:lpstr>
      <vt:lpstr>Nmap SSL/TLS Checker</vt:lpstr>
      <vt:lpstr>Nmap SSL/TLS Checker</vt:lpstr>
      <vt:lpstr>TestSSL</vt:lpstr>
      <vt:lpstr>Qualys SSL Labs</vt:lpstr>
      <vt:lpstr>Qualys SSL Labs</vt:lpstr>
      <vt:lpstr>Qualys SSL Labs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SSL/TLS &amp; Their Attacks</dc:title>
  <dc:creator>Rian Saaty</dc:creator>
  <cp:lastModifiedBy>RIAN ABDALELAH SAIFALDIN SAATY</cp:lastModifiedBy>
  <cp:revision>414</cp:revision>
  <dcterms:created xsi:type="dcterms:W3CDTF">2020-02-11T20:22:03Z</dcterms:created>
  <dcterms:modified xsi:type="dcterms:W3CDTF">2021-08-30T17:59:54Z</dcterms:modified>
</cp:coreProperties>
</file>